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46" r:id="rId5"/>
  </p:sldMasterIdLst>
  <p:notesMasterIdLst>
    <p:notesMasterId r:id="rId43"/>
  </p:notesMasterIdLst>
  <p:handoutMasterIdLst>
    <p:handoutMasterId r:id="rId44"/>
  </p:handoutMasterIdLst>
  <p:sldIdLst>
    <p:sldId id="260" r:id="rId6"/>
    <p:sldId id="275" r:id="rId7"/>
    <p:sldId id="279" r:id="rId8"/>
    <p:sldId id="278" r:id="rId9"/>
    <p:sldId id="274" r:id="rId10"/>
    <p:sldId id="272" r:id="rId11"/>
    <p:sldId id="281" r:id="rId12"/>
    <p:sldId id="268" r:id="rId13"/>
    <p:sldId id="264" r:id="rId14"/>
    <p:sldId id="284" r:id="rId15"/>
    <p:sldId id="282" r:id="rId16"/>
    <p:sldId id="283" r:id="rId17"/>
    <p:sldId id="265" r:id="rId18"/>
    <p:sldId id="285" r:id="rId19"/>
    <p:sldId id="267" r:id="rId20"/>
    <p:sldId id="286" r:id="rId21"/>
    <p:sldId id="289" r:id="rId22"/>
    <p:sldId id="290" r:id="rId23"/>
    <p:sldId id="287" r:id="rId24"/>
    <p:sldId id="288" r:id="rId25"/>
    <p:sldId id="294" r:id="rId26"/>
    <p:sldId id="291" r:id="rId27"/>
    <p:sldId id="310" r:id="rId28"/>
    <p:sldId id="297" r:id="rId29"/>
    <p:sldId id="298" r:id="rId30"/>
    <p:sldId id="299" r:id="rId31"/>
    <p:sldId id="295" r:id="rId32"/>
    <p:sldId id="302" r:id="rId33"/>
    <p:sldId id="300" r:id="rId34"/>
    <p:sldId id="311" r:id="rId35"/>
    <p:sldId id="303" r:id="rId36"/>
    <p:sldId id="304" r:id="rId37"/>
    <p:sldId id="305" r:id="rId38"/>
    <p:sldId id="306" r:id="rId39"/>
    <p:sldId id="308" r:id="rId40"/>
    <p:sldId id="307" r:id="rId41"/>
    <p:sldId id="309" r:id="rId42"/>
  </p:sldIdLst>
  <p:sldSz cx="9144000" cy="6858000" type="screen4x3"/>
  <p:notesSz cx="6794500" cy="99314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56">
          <p15:clr>
            <a:srgbClr val="A4A3A4"/>
          </p15:clr>
        </p15:guide>
        <p15:guide id="2" pos="4513">
          <p15:clr>
            <a:srgbClr val="A4A3A4"/>
          </p15:clr>
        </p15:guide>
        <p15:guide id="3" orient="horz" pos="66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OGOULA OGARI" initials="M.O" lastIdx="13" clrIdx="0"/>
  <p:cmAuthor id="2" name="BLIN Thierry" initials="BT" lastIdx="6" clrIdx="1"/>
  <p:cmAuthor id="3" name="Blandia CHARICAUTH" initials="BLC" lastIdx="1" clrIdx="2"/>
  <p:cmAuthor id="4" name="NTUMBA Naomie" initials="NN" lastIdx="2" clrIdx="3">
    <p:extLst/>
  </p:cmAuthor>
  <p:cmAuthor id="5" name="QUENET Aline" initials="QA" lastIdx="1" clrIdx="4">
    <p:extLst/>
  </p:cmAuthor>
  <p:cmAuthor id="6" name="GRISON Charles" initials="GC" lastIdx="14" clrIdx="5">
    <p:extLst>
      <p:ext uri="{19B8F6BF-5375-455C-9EA6-DF929625EA0E}">
        <p15:presenceInfo xmlns:p15="http://schemas.microsoft.com/office/powerpoint/2012/main" userId="S-1-5-21-4031826517-3340935087-2305778846-483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p:restoredTop sz="94727"/>
  </p:normalViewPr>
  <p:slideViewPr>
    <p:cSldViewPr snapToGrid="0" snapToObjects="1">
      <p:cViewPr varScale="1">
        <p:scale>
          <a:sx n="84" d="100"/>
          <a:sy n="84" d="100"/>
        </p:scale>
        <p:origin x="1240" y="184"/>
      </p:cViewPr>
      <p:guideLst>
        <p:guide orient="horz" pos="1956"/>
        <p:guide pos="4513"/>
        <p:guide orient="horz" pos="663"/>
      </p:guideLst>
    </p:cSldViewPr>
  </p:slideViewPr>
  <p:notesTextViewPr>
    <p:cViewPr>
      <p:scale>
        <a:sx n="100" d="100"/>
        <a:sy n="100" d="100"/>
      </p:scale>
      <p:origin x="0" y="0"/>
    </p:cViewPr>
  </p:notesTextViewPr>
  <p:notesViewPr>
    <p:cSldViewPr snapToGrid="0" snapToObjects="1">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D6D20-397E-475B-99B9-6C8D11C7B616}" type="doc">
      <dgm:prSet loTypeId="urn:microsoft.com/office/officeart/2005/8/layout/hProcess9" loCatId="process" qsTypeId="urn:microsoft.com/office/officeart/2005/8/quickstyle/3d3" qsCatId="3D" csTypeId="urn:microsoft.com/office/officeart/2005/8/colors/accent0_2" csCatId="mainScheme" phldr="1"/>
      <dgm:spPr/>
      <dgm:t>
        <a:bodyPr/>
        <a:lstStyle/>
        <a:p>
          <a:endParaRPr lang="fr-FR"/>
        </a:p>
      </dgm:t>
    </dgm:pt>
    <dgm:pt modelId="{8D47DE70-F635-4413-BBC4-4D95EE19D17B}">
      <dgm:prSet phldrT="[Texte]" custT="1"/>
      <dgm:spPr/>
      <dgm:t>
        <a:bodyPr anchor="t"/>
        <a:lstStyle/>
        <a:p>
          <a:pPr algn="ctr"/>
          <a:r>
            <a:rPr lang="fr-FR" sz="2000" b="1" dirty="0">
              <a:latin typeface="Myriad Pro"/>
            </a:rPr>
            <a:t>1837 :</a:t>
          </a:r>
        </a:p>
        <a:p>
          <a:pPr algn="l"/>
          <a:endParaRPr lang="fr-FR" sz="900" dirty="0">
            <a:latin typeface="Myriad Pro"/>
          </a:endParaRPr>
        </a:p>
        <a:p>
          <a:pPr algn="ctr"/>
          <a:r>
            <a:rPr lang="fr-FR" altLang="fr-FR" sz="1200" dirty="0">
              <a:latin typeface="Myriad Pro"/>
            </a:rPr>
            <a:t>Traité </a:t>
          </a:r>
          <a:r>
            <a:rPr lang="fr-FR" altLang="ja-JP" sz="1200" dirty="0">
              <a:latin typeface="Myriad Pro"/>
            </a:rPr>
            <a:t>Roi Denis </a:t>
          </a:r>
          <a:r>
            <a:rPr lang="fr-FR" altLang="ja-JP" sz="1200" dirty="0" err="1">
              <a:latin typeface="Myriad Pro"/>
            </a:rPr>
            <a:t>Rapontchombo</a:t>
          </a:r>
          <a:r>
            <a:rPr lang="fr-FR" altLang="ja-JP" sz="1200" dirty="0">
              <a:latin typeface="Myriad Pro"/>
            </a:rPr>
            <a:t> - </a:t>
          </a:r>
          <a:r>
            <a:rPr lang="fr-FR" altLang="ja-JP" sz="1200" dirty="0" err="1">
              <a:latin typeface="Myriad Pro"/>
            </a:rPr>
            <a:t>Lt</a:t>
          </a:r>
          <a:r>
            <a:rPr lang="fr-FR" altLang="ja-JP" sz="1200" dirty="0">
              <a:latin typeface="Myriad Pro"/>
            </a:rPr>
            <a:t> </a:t>
          </a:r>
          <a:r>
            <a:rPr lang="fr-FR" altLang="ja-JP" sz="1200" dirty="0" err="1">
              <a:latin typeface="Myriad Pro"/>
            </a:rPr>
            <a:t>Bouët-Willaumez</a:t>
          </a:r>
          <a:r>
            <a:rPr lang="fr-FR" altLang="ja-JP" sz="1200" dirty="0">
              <a:latin typeface="Myriad Pro"/>
            </a:rPr>
            <a:t> </a:t>
          </a:r>
          <a:r>
            <a:rPr lang="fr-FR" altLang="ja-JP" sz="1400" dirty="0">
              <a:latin typeface="Myriad Pro"/>
            </a:rPr>
            <a:t>– </a:t>
          </a:r>
        </a:p>
        <a:p>
          <a:pPr algn="ctr"/>
          <a:r>
            <a:rPr lang="fr-FR" altLang="ja-JP" sz="1400" b="1" dirty="0">
              <a:latin typeface="Myriad Pro"/>
            </a:rPr>
            <a:t>Début de présence française au Gabon</a:t>
          </a:r>
          <a:endParaRPr lang="fr-FR" sz="1400" b="1" dirty="0">
            <a:latin typeface="Myriad Pro"/>
          </a:endParaRPr>
        </a:p>
        <a:p>
          <a:pPr algn="l"/>
          <a:endParaRPr lang="fr-FR" sz="1400" dirty="0">
            <a:latin typeface="Myriad Pro"/>
          </a:endParaRPr>
        </a:p>
      </dgm:t>
    </dgm:pt>
    <dgm:pt modelId="{2F83AD02-937E-40E9-9714-9D3021C8A69A}" type="parTrans" cxnId="{757F6DE0-A073-4D93-8AD8-D5B35F0B51A4}">
      <dgm:prSet/>
      <dgm:spPr/>
      <dgm:t>
        <a:bodyPr/>
        <a:lstStyle/>
        <a:p>
          <a:endParaRPr lang="fr-FR"/>
        </a:p>
      </dgm:t>
    </dgm:pt>
    <dgm:pt modelId="{EBC519E9-B18A-45C5-947B-A58A9D6A9B2F}" type="sibTrans" cxnId="{757F6DE0-A073-4D93-8AD8-D5B35F0B51A4}">
      <dgm:prSet/>
      <dgm:spPr/>
      <dgm:t>
        <a:bodyPr/>
        <a:lstStyle/>
        <a:p>
          <a:endParaRPr lang="fr-FR"/>
        </a:p>
      </dgm:t>
    </dgm:pt>
    <dgm:pt modelId="{EEAC56FD-64A8-436E-B5C9-DE8E6F289E65}">
      <dgm:prSet phldrT="[Texte]" custT="1"/>
      <dgm:spPr/>
      <dgm:t>
        <a:bodyPr anchor="t"/>
        <a:lstStyle/>
        <a:p>
          <a:pPr algn="ctr"/>
          <a:r>
            <a:rPr lang="fr-FR" altLang="fr-FR" sz="2000" b="1" dirty="0">
              <a:solidFill>
                <a:schemeClr val="tx2"/>
              </a:solidFill>
              <a:latin typeface="Myriad Pro"/>
            </a:rPr>
            <a:t>9 Février 1839 : </a:t>
          </a:r>
        </a:p>
        <a:p>
          <a:pPr algn="l"/>
          <a:endParaRPr lang="fr-FR" altLang="fr-FR" sz="700" dirty="0">
            <a:solidFill>
              <a:srgbClr val="0B4CB5"/>
            </a:solidFill>
            <a:latin typeface="Myriad Pro"/>
          </a:endParaRPr>
        </a:p>
        <a:p>
          <a:pPr algn="ctr"/>
          <a:r>
            <a:rPr lang="fr-FR" altLang="fr-FR" sz="1600" dirty="0">
              <a:solidFill>
                <a:schemeClr val="tx2"/>
              </a:solidFill>
              <a:latin typeface="Myriad Pro"/>
            </a:rPr>
            <a:t>Premier Traité avec la France</a:t>
          </a:r>
          <a:endParaRPr lang="fr-FR" sz="1600" dirty="0">
            <a:solidFill>
              <a:schemeClr val="tx2"/>
            </a:solidFill>
            <a:latin typeface="Myriad Pro"/>
          </a:endParaRPr>
        </a:p>
      </dgm:t>
    </dgm:pt>
    <dgm:pt modelId="{09330035-FF2E-45C9-9419-6E5095F5E4CA}" type="parTrans" cxnId="{5B097832-6158-4E6B-B575-2207A5D744CC}">
      <dgm:prSet/>
      <dgm:spPr/>
      <dgm:t>
        <a:bodyPr/>
        <a:lstStyle/>
        <a:p>
          <a:endParaRPr lang="fr-FR"/>
        </a:p>
      </dgm:t>
    </dgm:pt>
    <dgm:pt modelId="{DDA684CE-50C4-49F5-9C35-485B36987EF3}" type="sibTrans" cxnId="{5B097832-6158-4E6B-B575-2207A5D744CC}">
      <dgm:prSet/>
      <dgm:spPr/>
      <dgm:t>
        <a:bodyPr/>
        <a:lstStyle/>
        <a:p>
          <a:endParaRPr lang="fr-FR"/>
        </a:p>
      </dgm:t>
    </dgm:pt>
    <dgm:pt modelId="{408A7F96-003C-43A3-8F75-674350A7A3B4}">
      <dgm:prSet phldrT="[Texte]" custT="1"/>
      <dgm:spPr/>
      <dgm:t>
        <a:bodyPr anchor="t"/>
        <a:lstStyle/>
        <a:p>
          <a:pPr algn="ctr"/>
          <a:r>
            <a:rPr lang="fr-FR" sz="2000" b="1" dirty="0">
              <a:latin typeface="Myriad Pro"/>
            </a:rPr>
            <a:t>1892:</a:t>
          </a:r>
        </a:p>
        <a:p>
          <a:pPr algn="l"/>
          <a:endParaRPr lang="fr-FR" altLang="fr-FR" sz="1600" dirty="0">
            <a:solidFill>
              <a:srgbClr val="0B4CB5"/>
            </a:solidFill>
            <a:latin typeface="Myriad Pro"/>
          </a:endParaRPr>
        </a:p>
        <a:p>
          <a:pPr algn="ctr"/>
          <a:r>
            <a:rPr lang="fr-FR" altLang="fr-FR" sz="1600" dirty="0">
              <a:solidFill>
                <a:schemeClr val="tx2"/>
              </a:solidFill>
              <a:latin typeface="Myriad Pro"/>
            </a:rPr>
            <a:t>Export. des premières grumes d</a:t>
          </a:r>
          <a:r>
            <a:rPr lang="ja-JP" altLang="fr-FR" sz="1600" dirty="0">
              <a:solidFill>
                <a:schemeClr val="tx2"/>
              </a:solidFill>
              <a:latin typeface="Myriad Pro"/>
            </a:rPr>
            <a:t>’</a:t>
          </a:r>
          <a:r>
            <a:rPr lang="fr-FR" altLang="ja-JP" sz="1600" dirty="0">
              <a:solidFill>
                <a:schemeClr val="tx2"/>
              </a:solidFill>
              <a:latin typeface="Myriad Pro"/>
            </a:rPr>
            <a:t>Okoumé vers l</a:t>
          </a:r>
          <a:r>
            <a:rPr lang="ja-JP" altLang="fr-FR" sz="1600" dirty="0">
              <a:solidFill>
                <a:schemeClr val="tx2"/>
              </a:solidFill>
              <a:latin typeface="Myriad Pro"/>
            </a:rPr>
            <a:t>’</a:t>
          </a:r>
          <a:r>
            <a:rPr lang="fr-FR" altLang="ja-JP" sz="1600" dirty="0">
              <a:solidFill>
                <a:schemeClr val="tx2"/>
              </a:solidFill>
              <a:latin typeface="Myriad Pro"/>
            </a:rPr>
            <a:t>Europe</a:t>
          </a:r>
          <a:endParaRPr lang="fr-FR" sz="1600" dirty="0">
            <a:solidFill>
              <a:schemeClr val="tx2"/>
            </a:solidFill>
            <a:latin typeface="Myriad Pro"/>
          </a:endParaRPr>
        </a:p>
        <a:p>
          <a:pPr algn="l"/>
          <a:endParaRPr lang="fr-FR" sz="2000" dirty="0"/>
        </a:p>
      </dgm:t>
    </dgm:pt>
    <dgm:pt modelId="{1AD3F304-9399-40B3-A127-B344E5FD9052}" type="parTrans" cxnId="{84FBA0D6-58FA-4D3A-AA2F-A6DBE89C88B6}">
      <dgm:prSet/>
      <dgm:spPr/>
      <dgm:t>
        <a:bodyPr/>
        <a:lstStyle/>
        <a:p>
          <a:endParaRPr lang="fr-FR"/>
        </a:p>
      </dgm:t>
    </dgm:pt>
    <dgm:pt modelId="{230E75A1-08DA-4025-96A7-755B2491BD70}" type="sibTrans" cxnId="{84FBA0D6-58FA-4D3A-AA2F-A6DBE89C88B6}">
      <dgm:prSet/>
      <dgm:spPr/>
      <dgm:t>
        <a:bodyPr/>
        <a:lstStyle/>
        <a:p>
          <a:endParaRPr lang="fr-FR"/>
        </a:p>
      </dgm:t>
    </dgm:pt>
    <dgm:pt modelId="{22B32F8D-C49B-4067-B42D-468147810602}">
      <dgm:prSet phldrT="[Texte]" custT="1"/>
      <dgm:spPr/>
      <dgm:t>
        <a:bodyPr anchor="t"/>
        <a:lstStyle/>
        <a:p>
          <a:r>
            <a:rPr lang="fr-FR" sz="2000" b="1" dirty="0">
              <a:solidFill>
                <a:schemeClr val="tx2"/>
              </a:solidFill>
              <a:latin typeface="Myriad Pro"/>
            </a:rPr>
            <a:t>1880:</a:t>
          </a:r>
        </a:p>
        <a:p>
          <a:endParaRPr lang="fr-FR" altLang="fr-FR" sz="1600" dirty="0">
            <a:solidFill>
              <a:schemeClr val="tx2"/>
            </a:solidFill>
            <a:latin typeface="Myriad Pro"/>
          </a:endParaRPr>
        </a:p>
        <a:p>
          <a:r>
            <a:rPr lang="fr-FR" altLang="fr-FR" sz="1600" dirty="0">
              <a:solidFill>
                <a:schemeClr val="tx2"/>
              </a:solidFill>
              <a:latin typeface="Myriad Pro"/>
            </a:rPr>
            <a:t>P. </a:t>
          </a:r>
          <a:r>
            <a:rPr lang="fr-FR" altLang="fr-FR" sz="1600" dirty="0" err="1">
              <a:solidFill>
                <a:schemeClr val="tx2"/>
              </a:solidFill>
              <a:latin typeface="Myriad Pro"/>
            </a:rPr>
            <a:t>Savorgnan</a:t>
          </a:r>
          <a:r>
            <a:rPr lang="fr-FR" altLang="fr-FR" sz="1600" dirty="0">
              <a:solidFill>
                <a:schemeClr val="tx2"/>
              </a:solidFill>
              <a:latin typeface="Myriad Pro"/>
            </a:rPr>
            <a:t> de Brazza fonde </a:t>
          </a:r>
          <a:r>
            <a:rPr lang="fr-FR" altLang="fr-FR" sz="1600" b="1" dirty="0">
              <a:solidFill>
                <a:schemeClr val="tx2"/>
              </a:solidFill>
              <a:latin typeface="Myriad Pro"/>
            </a:rPr>
            <a:t>Franceville</a:t>
          </a:r>
          <a:endParaRPr lang="fr-FR" sz="1600" b="1" dirty="0">
            <a:solidFill>
              <a:schemeClr val="tx2"/>
            </a:solidFill>
            <a:latin typeface="Myriad Pro"/>
          </a:endParaRPr>
        </a:p>
        <a:p>
          <a:endParaRPr lang="fr-FR" sz="2000" dirty="0">
            <a:solidFill>
              <a:schemeClr val="tx2"/>
            </a:solidFill>
          </a:endParaRPr>
        </a:p>
      </dgm:t>
    </dgm:pt>
    <dgm:pt modelId="{91757D8D-9A98-4C93-BB0D-53C81875D540}" type="parTrans" cxnId="{B8ED87E9-4B28-46A8-A0B7-2BDEA5213F0F}">
      <dgm:prSet/>
      <dgm:spPr/>
      <dgm:t>
        <a:bodyPr/>
        <a:lstStyle/>
        <a:p>
          <a:endParaRPr lang="fr-FR"/>
        </a:p>
      </dgm:t>
    </dgm:pt>
    <dgm:pt modelId="{B6C156B1-0369-4D60-B2BC-51DA97780EF1}" type="sibTrans" cxnId="{B8ED87E9-4B28-46A8-A0B7-2BDEA5213F0F}">
      <dgm:prSet/>
      <dgm:spPr/>
      <dgm:t>
        <a:bodyPr/>
        <a:lstStyle/>
        <a:p>
          <a:endParaRPr lang="fr-FR"/>
        </a:p>
      </dgm:t>
    </dgm:pt>
    <dgm:pt modelId="{42612F80-A235-4676-8763-D5D8ADB779EE}">
      <dgm:prSet phldrT="[Texte]" custT="1"/>
      <dgm:spPr/>
      <dgm:t>
        <a:bodyPr anchor="t"/>
        <a:lstStyle/>
        <a:p>
          <a:pPr algn="ctr"/>
          <a:r>
            <a:rPr lang="fr-FR" sz="2000" b="1" dirty="0">
              <a:solidFill>
                <a:schemeClr val="tx2"/>
              </a:solidFill>
              <a:latin typeface="Myriad Pro"/>
            </a:rPr>
            <a:t>1</a:t>
          </a:r>
          <a:r>
            <a:rPr lang="fr-FR" sz="2000" b="1" baseline="30000" dirty="0">
              <a:solidFill>
                <a:schemeClr val="tx2"/>
              </a:solidFill>
              <a:latin typeface="Myriad Pro"/>
            </a:rPr>
            <a:t>er</a:t>
          </a:r>
          <a:r>
            <a:rPr lang="fr-FR" sz="2000" b="1" dirty="0">
              <a:solidFill>
                <a:schemeClr val="tx2"/>
              </a:solidFill>
              <a:latin typeface="Myriad Pro"/>
            </a:rPr>
            <a:t> avril 1844:</a:t>
          </a:r>
        </a:p>
        <a:p>
          <a:pPr algn="ctr"/>
          <a:r>
            <a:rPr lang="fr-FR" altLang="fr-FR" sz="1600" b="1" dirty="0">
              <a:solidFill>
                <a:schemeClr val="tx2"/>
              </a:solidFill>
              <a:latin typeface="Myriad Pro"/>
            </a:rPr>
            <a:t>Traité </a:t>
          </a:r>
          <a:r>
            <a:rPr lang="fr-FR" altLang="ja-JP" sz="1600" b="1" dirty="0">
              <a:solidFill>
                <a:schemeClr val="tx2"/>
              </a:solidFill>
              <a:latin typeface="Myriad Pro"/>
            </a:rPr>
            <a:t>général </a:t>
          </a:r>
          <a:r>
            <a:rPr lang="fr-FR" altLang="ja-JP" sz="1600" dirty="0">
              <a:solidFill>
                <a:schemeClr val="tx2"/>
              </a:solidFill>
              <a:latin typeface="Myriad Pro"/>
            </a:rPr>
            <a:t>avec tous les chefs du Gabon</a:t>
          </a:r>
          <a:endParaRPr lang="fr-FR" sz="1600" dirty="0">
            <a:solidFill>
              <a:schemeClr val="tx2"/>
            </a:solidFill>
            <a:latin typeface="Myriad Pro"/>
          </a:endParaRPr>
        </a:p>
        <a:p>
          <a:pPr algn="ctr"/>
          <a:endParaRPr lang="fr-FR" sz="2000" dirty="0">
            <a:solidFill>
              <a:schemeClr val="tx2"/>
            </a:solidFill>
          </a:endParaRPr>
        </a:p>
        <a:p>
          <a:pPr algn="ctr"/>
          <a:endParaRPr lang="fr-FR" sz="2000" dirty="0">
            <a:solidFill>
              <a:schemeClr val="tx2"/>
            </a:solidFill>
          </a:endParaRPr>
        </a:p>
      </dgm:t>
    </dgm:pt>
    <dgm:pt modelId="{FED3FC98-004C-4C29-8CF3-85EA57C36695}" type="parTrans" cxnId="{F612C7A3-0B6E-4A01-BC53-7DFA5BFF72D1}">
      <dgm:prSet/>
      <dgm:spPr/>
      <dgm:t>
        <a:bodyPr/>
        <a:lstStyle/>
        <a:p>
          <a:endParaRPr lang="fr-FR"/>
        </a:p>
      </dgm:t>
    </dgm:pt>
    <dgm:pt modelId="{25BB41E2-443E-4F0E-A574-BA80861D03F6}" type="sibTrans" cxnId="{F612C7A3-0B6E-4A01-BC53-7DFA5BFF72D1}">
      <dgm:prSet/>
      <dgm:spPr/>
      <dgm:t>
        <a:bodyPr/>
        <a:lstStyle/>
        <a:p>
          <a:endParaRPr lang="fr-FR"/>
        </a:p>
      </dgm:t>
    </dgm:pt>
    <dgm:pt modelId="{F33E15FF-C352-4029-AFB0-064DE6E866B3}">
      <dgm:prSet phldrT="[Texte]" custT="1"/>
      <dgm:spPr/>
      <dgm:t>
        <a:bodyPr anchor="t"/>
        <a:lstStyle/>
        <a:p>
          <a:r>
            <a:rPr lang="fr-FR" sz="2000" b="1" dirty="0">
              <a:solidFill>
                <a:schemeClr val="tx2"/>
              </a:solidFill>
              <a:latin typeface="Myriad Pro"/>
            </a:rPr>
            <a:t>1849:</a:t>
          </a:r>
        </a:p>
        <a:p>
          <a:endParaRPr lang="fr-FR" sz="1400" dirty="0">
            <a:solidFill>
              <a:schemeClr val="tx2"/>
            </a:solidFill>
            <a:latin typeface="Myriad Pro"/>
          </a:endParaRPr>
        </a:p>
        <a:p>
          <a:r>
            <a:rPr lang="fr-FR" altLang="fr-FR" sz="1600" b="1" dirty="0">
              <a:solidFill>
                <a:schemeClr val="tx2"/>
              </a:solidFill>
              <a:latin typeface="Myriad Pro"/>
            </a:rPr>
            <a:t>Fondation de Libreville</a:t>
          </a:r>
          <a:r>
            <a:rPr lang="fr-FR" altLang="fr-FR" sz="1600" dirty="0">
              <a:solidFill>
                <a:schemeClr val="tx2"/>
              </a:solidFill>
              <a:latin typeface="Myriad Pro"/>
            </a:rPr>
            <a:t>, première terre des esclaves libérés</a:t>
          </a:r>
          <a:endParaRPr lang="fr-FR" sz="1600" dirty="0">
            <a:solidFill>
              <a:schemeClr val="tx2"/>
            </a:solidFill>
            <a:latin typeface="Myriad Pro"/>
          </a:endParaRPr>
        </a:p>
      </dgm:t>
    </dgm:pt>
    <dgm:pt modelId="{D5E5516B-80A4-427F-AB3B-CAFD25ACA247}" type="parTrans" cxnId="{6C917F43-4817-4635-91AF-0D210D824A96}">
      <dgm:prSet/>
      <dgm:spPr/>
      <dgm:t>
        <a:bodyPr/>
        <a:lstStyle/>
        <a:p>
          <a:endParaRPr lang="fr-FR"/>
        </a:p>
      </dgm:t>
    </dgm:pt>
    <dgm:pt modelId="{46C5B4B3-AA22-4303-BA0F-5BB69B9ED0E5}" type="sibTrans" cxnId="{6C917F43-4817-4635-91AF-0D210D824A96}">
      <dgm:prSet/>
      <dgm:spPr/>
      <dgm:t>
        <a:bodyPr/>
        <a:lstStyle/>
        <a:p>
          <a:endParaRPr lang="fr-FR"/>
        </a:p>
      </dgm:t>
    </dgm:pt>
    <dgm:pt modelId="{805F59DB-A2BE-41FE-AFC8-2431B5820FB5}" type="pres">
      <dgm:prSet presAssocID="{34CD6D20-397E-475B-99B9-6C8D11C7B616}" presName="CompostProcess" presStyleCnt="0">
        <dgm:presLayoutVars>
          <dgm:dir/>
          <dgm:resizeHandles val="exact"/>
        </dgm:presLayoutVars>
      </dgm:prSet>
      <dgm:spPr/>
    </dgm:pt>
    <dgm:pt modelId="{3E2ED20A-AD1B-4676-B27F-6301FB978ED7}" type="pres">
      <dgm:prSet presAssocID="{34CD6D20-397E-475B-99B9-6C8D11C7B616}" presName="arrow" presStyleLbl="bgShp" presStyleIdx="0" presStyleCnt="1" custLinFactNeighborX="-1480"/>
      <dgm:spPr/>
    </dgm:pt>
    <dgm:pt modelId="{FF18123E-C345-496A-B7FD-35192EA662A2}" type="pres">
      <dgm:prSet presAssocID="{34CD6D20-397E-475B-99B9-6C8D11C7B616}" presName="linearProcess" presStyleCnt="0"/>
      <dgm:spPr/>
    </dgm:pt>
    <dgm:pt modelId="{01788286-4786-4D36-AE50-19E172A58AB1}" type="pres">
      <dgm:prSet presAssocID="{8D47DE70-F635-4413-BBC4-4D95EE19D17B}" presName="textNode" presStyleLbl="node1" presStyleIdx="0" presStyleCnt="6" custScaleX="104403" custScaleY="124400">
        <dgm:presLayoutVars>
          <dgm:bulletEnabled val="1"/>
        </dgm:presLayoutVars>
      </dgm:prSet>
      <dgm:spPr/>
    </dgm:pt>
    <dgm:pt modelId="{24BB84F4-8327-4FF6-A860-984FE3044B4B}" type="pres">
      <dgm:prSet presAssocID="{EBC519E9-B18A-45C5-947B-A58A9D6A9B2F}" presName="sibTrans" presStyleCnt="0"/>
      <dgm:spPr/>
    </dgm:pt>
    <dgm:pt modelId="{72974959-0757-4AFE-AB45-9E89A93BC5CE}" type="pres">
      <dgm:prSet presAssocID="{EEAC56FD-64A8-436E-B5C9-DE8E6F289E65}" presName="textNode" presStyleLbl="node1" presStyleIdx="1" presStyleCnt="6" custScaleX="111869" custScaleY="126494">
        <dgm:presLayoutVars>
          <dgm:bulletEnabled val="1"/>
        </dgm:presLayoutVars>
      </dgm:prSet>
      <dgm:spPr/>
    </dgm:pt>
    <dgm:pt modelId="{F56DC0B7-060E-49B4-865F-5DA5888B3468}" type="pres">
      <dgm:prSet presAssocID="{DDA684CE-50C4-49F5-9C35-485B36987EF3}" presName="sibTrans" presStyleCnt="0"/>
      <dgm:spPr/>
    </dgm:pt>
    <dgm:pt modelId="{3E3EEDFD-9F06-4A9F-B352-945841EFCCF1}" type="pres">
      <dgm:prSet presAssocID="{42612F80-A235-4676-8763-D5D8ADB779EE}" presName="textNode" presStyleLbl="node1" presStyleIdx="2" presStyleCnt="6" custScaleX="111157" custScaleY="121882">
        <dgm:presLayoutVars>
          <dgm:bulletEnabled val="1"/>
        </dgm:presLayoutVars>
      </dgm:prSet>
      <dgm:spPr/>
    </dgm:pt>
    <dgm:pt modelId="{666F8C0B-B32C-4782-ACAA-F6BA927096B5}" type="pres">
      <dgm:prSet presAssocID="{25BB41E2-443E-4F0E-A574-BA80861D03F6}" presName="sibTrans" presStyleCnt="0"/>
      <dgm:spPr/>
    </dgm:pt>
    <dgm:pt modelId="{A0D9F499-6737-4580-873D-D2F80F928846}" type="pres">
      <dgm:prSet presAssocID="{F33E15FF-C352-4029-AFB0-064DE6E866B3}" presName="textNode" presStyleLbl="node1" presStyleIdx="3" presStyleCnt="6" custScaleX="114163" custScaleY="123727">
        <dgm:presLayoutVars>
          <dgm:bulletEnabled val="1"/>
        </dgm:presLayoutVars>
      </dgm:prSet>
      <dgm:spPr/>
    </dgm:pt>
    <dgm:pt modelId="{BAAD7C9A-44E2-4DDD-821D-D1C917BA34F5}" type="pres">
      <dgm:prSet presAssocID="{46C5B4B3-AA22-4303-BA0F-5BB69B9ED0E5}" presName="sibTrans" presStyleCnt="0"/>
      <dgm:spPr/>
    </dgm:pt>
    <dgm:pt modelId="{CCB511AD-38CD-4F52-A911-29DA431D11B9}" type="pres">
      <dgm:prSet presAssocID="{22B32F8D-C49B-4067-B42D-468147810602}" presName="textNode" presStyleLbl="node1" presStyleIdx="4" presStyleCnt="6" custScaleX="129845" custScaleY="124649">
        <dgm:presLayoutVars>
          <dgm:bulletEnabled val="1"/>
        </dgm:presLayoutVars>
      </dgm:prSet>
      <dgm:spPr/>
    </dgm:pt>
    <dgm:pt modelId="{E35EB1D3-B7E3-4A4D-8AAB-E067B05AAD2D}" type="pres">
      <dgm:prSet presAssocID="{B6C156B1-0369-4D60-B2BC-51DA97780EF1}" presName="sibTrans" presStyleCnt="0"/>
      <dgm:spPr/>
    </dgm:pt>
    <dgm:pt modelId="{5607B834-92F9-4355-AA03-E2ACD4FDB293}" type="pres">
      <dgm:prSet presAssocID="{408A7F96-003C-43A3-8F75-674350A7A3B4}" presName="textNode" presStyleLbl="node1" presStyleIdx="5" presStyleCnt="6" custScaleX="112335" custScaleY="124765">
        <dgm:presLayoutVars>
          <dgm:bulletEnabled val="1"/>
        </dgm:presLayoutVars>
      </dgm:prSet>
      <dgm:spPr/>
    </dgm:pt>
  </dgm:ptLst>
  <dgm:cxnLst>
    <dgm:cxn modelId="{B839D80C-47D0-4D5F-9ECA-59B52DF93B03}" type="presOf" srcId="{408A7F96-003C-43A3-8F75-674350A7A3B4}" destId="{5607B834-92F9-4355-AA03-E2ACD4FDB293}" srcOrd="0" destOrd="0" presId="urn:microsoft.com/office/officeart/2005/8/layout/hProcess9"/>
    <dgm:cxn modelId="{49D08317-8C07-414C-8BFA-17718AE1BB0B}" type="presOf" srcId="{34CD6D20-397E-475B-99B9-6C8D11C7B616}" destId="{805F59DB-A2BE-41FE-AFC8-2431B5820FB5}" srcOrd="0" destOrd="0" presId="urn:microsoft.com/office/officeart/2005/8/layout/hProcess9"/>
    <dgm:cxn modelId="{5B097832-6158-4E6B-B575-2207A5D744CC}" srcId="{34CD6D20-397E-475B-99B9-6C8D11C7B616}" destId="{EEAC56FD-64A8-436E-B5C9-DE8E6F289E65}" srcOrd="1" destOrd="0" parTransId="{09330035-FF2E-45C9-9419-6E5095F5E4CA}" sibTransId="{DDA684CE-50C4-49F5-9C35-485B36987EF3}"/>
    <dgm:cxn modelId="{6C917F43-4817-4635-91AF-0D210D824A96}" srcId="{34CD6D20-397E-475B-99B9-6C8D11C7B616}" destId="{F33E15FF-C352-4029-AFB0-064DE6E866B3}" srcOrd="3" destOrd="0" parTransId="{D5E5516B-80A4-427F-AB3B-CAFD25ACA247}" sibTransId="{46C5B4B3-AA22-4303-BA0F-5BB69B9ED0E5}"/>
    <dgm:cxn modelId="{F612C7A3-0B6E-4A01-BC53-7DFA5BFF72D1}" srcId="{34CD6D20-397E-475B-99B9-6C8D11C7B616}" destId="{42612F80-A235-4676-8763-D5D8ADB779EE}" srcOrd="2" destOrd="0" parTransId="{FED3FC98-004C-4C29-8CF3-85EA57C36695}" sibTransId="{25BB41E2-443E-4F0E-A574-BA80861D03F6}"/>
    <dgm:cxn modelId="{043397A8-74BF-40F2-9F0E-485690E38359}" type="presOf" srcId="{8D47DE70-F635-4413-BBC4-4D95EE19D17B}" destId="{01788286-4786-4D36-AE50-19E172A58AB1}" srcOrd="0" destOrd="0" presId="urn:microsoft.com/office/officeart/2005/8/layout/hProcess9"/>
    <dgm:cxn modelId="{599E03AB-7B48-40C5-BE2B-686C93DFF3DF}" type="presOf" srcId="{42612F80-A235-4676-8763-D5D8ADB779EE}" destId="{3E3EEDFD-9F06-4A9F-B352-945841EFCCF1}" srcOrd="0" destOrd="0" presId="urn:microsoft.com/office/officeart/2005/8/layout/hProcess9"/>
    <dgm:cxn modelId="{CE6E67BF-160C-43B2-99C5-7F7FEB7C1F4C}" type="presOf" srcId="{22B32F8D-C49B-4067-B42D-468147810602}" destId="{CCB511AD-38CD-4F52-A911-29DA431D11B9}" srcOrd="0" destOrd="0" presId="urn:microsoft.com/office/officeart/2005/8/layout/hProcess9"/>
    <dgm:cxn modelId="{731691D4-99A1-4E57-B5A0-AA953EDDEC4D}" type="presOf" srcId="{EEAC56FD-64A8-436E-B5C9-DE8E6F289E65}" destId="{72974959-0757-4AFE-AB45-9E89A93BC5CE}" srcOrd="0" destOrd="0" presId="urn:microsoft.com/office/officeart/2005/8/layout/hProcess9"/>
    <dgm:cxn modelId="{84FBA0D6-58FA-4D3A-AA2F-A6DBE89C88B6}" srcId="{34CD6D20-397E-475B-99B9-6C8D11C7B616}" destId="{408A7F96-003C-43A3-8F75-674350A7A3B4}" srcOrd="5" destOrd="0" parTransId="{1AD3F304-9399-40B3-A127-B344E5FD9052}" sibTransId="{230E75A1-08DA-4025-96A7-755B2491BD70}"/>
    <dgm:cxn modelId="{2F05FCDA-AA1A-4EBE-AB6A-7BBD7FB2039F}" type="presOf" srcId="{F33E15FF-C352-4029-AFB0-064DE6E866B3}" destId="{A0D9F499-6737-4580-873D-D2F80F928846}" srcOrd="0" destOrd="0" presId="urn:microsoft.com/office/officeart/2005/8/layout/hProcess9"/>
    <dgm:cxn modelId="{757F6DE0-A073-4D93-8AD8-D5B35F0B51A4}" srcId="{34CD6D20-397E-475B-99B9-6C8D11C7B616}" destId="{8D47DE70-F635-4413-BBC4-4D95EE19D17B}" srcOrd="0" destOrd="0" parTransId="{2F83AD02-937E-40E9-9714-9D3021C8A69A}" sibTransId="{EBC519E9-B18A-45C5-947B-A58A9D6A9B2F}"/>
    <dgm:cxn modelId="{B8ED87E9-4B28-46A8-A0B7-2BDEA5213F0F}" srcId="{34CD6D20-397E-475B-99B9-6C8D11C7B616}" destId="{22B32F8D-C49B-4067-B42D-468147810602}" srcOrd="4" destOrd="0" parTransId="{91757D8D-9A98-4C93-BB0D-53C81875D540}" sibTransId="{B6C156B1-0369-4D60-B2BC-51DA97780EF1}"/>
    <dgm:cxn modelId="{F914C70B-B1E1-4887-BF38-BF6B8F2274A7}" type="presParOf" srcId="{805F59DB-A2BE-41FE-AFC8-2431B5820FB5}" destId="{3E2ED20A-AD1B-4676-B27F-6301FB978ED7}" srcOrd="0" destOrd="0" presId="urn:microsoft.com/office/officeart/2005/8/layout/hProcess9"/>
    <dgm:cxn modelId="{1F1065E5-5E5C-44BC-A334-22A1F7B26779}" type="presParOf" srcId="{805F59DB-A2BE-41FE-AFC8-2431B5820FB5}" destId="{FF18123E-C345-496A-B7FD-35192EA662A2}" srcOrd="1" destOrd="0" presId="urn:microsoft.com/office/officeart/2005/8/layout/hProcess9"/>
    <dgm:cxn modelId="{957D0D34-7325-4D97-B898-210CB6222828}" type="presParOf" srcId="{FF18123E-C345-496A-B7FD-35192EA662A2}" destId="{01788286-4786-4D36-AE50-19E172A58AB1}" srcOrd="0" destOrd="0" presId="urn:microsoft.com/office/officeart/2005/8/layout/hProcess9"/>
    <dgm:cxn modelId="{1AAEC072-A970-4C9B-A9B7-3BD552637262}" type="presParOf" srcId="{FF18123E-C345-496A-B7FD-35192EA662A2}" destId="{24BB84F4-8327-4FF6-A860-984FE3044B4B}" srcOrd="1" destOrd="0" presId="urn:microsoft.com/office/officeart/2005/8/layout/hProcess9"/>
    <dgm:cxn modelId="{1C5B3818-7A8C-4429-9D3C-5F79147A7019}" type="presParOf" srcId="{FF18123E-C345-496A-B7FD-35192EA662A2}" destId="{72974959-0757-4AFE-AB45-9E89A93BC5CE}" srcOrd="2" destOrd="0" presId="urn:microsoft.com/office/officeart/2005/8/layout/hProcess9"/>
    <dgm:cxn modelId="{5D8AC9C9-79B5-4E31-A090-642112962F8A}" type="presParOf" srcId="{FF18123E-C345-496A-B7FD-35192EA662A2}" destId="{F56DC0B7-060E-49B4-865F-5DA5888B3468}" srcOrd="3" destOrd="0" presId="urn:microsoft.com/office/officeart/2005/8/layout/hProcess9"/>
    <dgm:cxn modelId="{D01664DF-4EAC-4F96-912A-16A40FE5BAC7}" type="presParOf" srcId="{FF18123E-C345-496A-B7FD-35192EA662A2}" destId="{3E3EEDFD-9F06-4A9F-B352-945841EFCCF1}" srcOrd="4" destOrd="0" presId="urn:microsoft.com/office/officeart/2005/8/layout/hProcess9"/>
    <dgm:cxn modelId="{F88C15E9-9F3B-44D4-90BF-37D68D24CBAC}" type="presParOf" srcId="{FF18123E-C345-496A-B7FD-35192EA662A2}" destId="{666F8C0B-B32C-4782-ACAA-F6BA927096B5}" srcOrd="5" destOrd="0" presId="urn:microsoft.com/office/officeart/2005/8/layout/hProcess9"/>
    <dgm:cxn modelId="{4DAC3A69-0BE4-4BA1-8206-6B5E306DCDB1}" type="presParOf" srcId="{FF18123E-C345-496A-B7FD-35192EA662A2}" destId="{A0D9F499-6737-4580-873D-D2F80F928846}" srcOrd="6" destOrd="0" presId="urn:microsoft.com/office/officeart/2005/8/layout/hProcess9"/>
    <dgm:cxn modelId="{4840217A-A7F8-4282-9CE4-91F64C1849A7}" type="presParOf" srcId="{FF18123E-C345-496A-B7FD-35192EA662A2}" destId="{BAAD7C9A-44E2-4DDD-821D-D1C917BA34F5}" srcOrd="7" destOrd="0" presId="urn:microsoft.com/office/officeart/2005/8/layout/hProcess9"/>
    <dgm:cxn modelId="{C84FC9FA-7F4C-44F0-9767-CB4F60BA409B}" type="presParOf" srcId="{FF18123E-C345-496A-B7FD-35192EA662A2}" destId="{CCB511AD-38CD-4F52-A911-29DA431D11B9}" srcOrd="8" destOrd="0" presId="urn:microsoft.com/office/officeart/2005/8/layout/hProcess9"/>
    <dgm:cxn modelId="{FED6EA30-67DB-43C2-8F30-8B15157F0E44}" type="presParOf" srcId="{FF18123E-C345-496A-B7FD-35192EA662A2}" destId="{E35EB1D3-B7E3-4A4D-8AAB-E067B05AAD2D}" srcOrd="9" destOrd="0" presId="urn:microsoft.com/office/officeart/2005/8/layout/hProcess9"/>
    <dgm:cxn modelId="{1642C42D-5AEF-4929-8956-4F84752317DB}" type="presParOf" srcId="{FF18123E-C345-496A-B7FD-35192EA662A2}" destId="{5607B834-92F9-4355-AA03-E2ACD4FDB293}"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D6D20-397E-475B-99B9-6C8D11C7B616}" type="doc">
      <dgm:prSet loTypeId="urn:microsoft.com/office/officeart/2005/8/layout/hProcess9" loCatId="process" qsTypeId="urn:microsoft.com/office/officeart/2005/8/quickstyle/3d3" qsCatId="3D" csTypeId="urn:microsoft.com/office/officeart/2005/8/colors/accent0_2" csCatId="mainScheme" phldr="1"/>
      <dgm:spPr/>
      <dgm:t>
        <a:bodyPr/>
        <a:lstStyle/>
        <a:p>
          <a:endParaRPr lang="fr-FR"/>
        </a:p>
      </dgm:t>
    </dgm:pt>
    <dgm:pt modelId="{8D47DE70-F635-4413-BBC4-4D95EE19D17B}">
      <dgm:prSet phldrT="[Texte]" custT="1"/>
      <dgm:spPr/>
      <dgm:t>
        <a:bodyPr anchor="t"/>
        <a:lstStyle/>
        <a:p>
          <a:pPr algn="ctr"/>
          <a:r>
            <a:rPr lang="fr-FR" sz="2000" b="1" dirty="0">
              <a:latin typeface="Myriad Pro"/>
            </a:rPr>
            <a:t>1910 :</a:t>
          </a:r>
        </a:p>
        <a:p>
          <a:pPr algn="ctr"/>
          <a:endParaRPr lang="fr-FR" altLang="fr-FR" sz="1400" dirty="0">
            <a:solidFill>
              <a:srgbClr val="0B4CB5"/>
            </a:solidFill>
            <a:latin typeface="Myriad Pro"/>
          </a:endParaRPr>
        </a:p>
        <a:p>
          <a:pPr algn="ctr"/>
          <a:r>
            <a:rPr lang="fr-FR" altLang="fr-FR" sz="2000" dirty="0">
              <a:solidFill>
                <a:schemeClr val="tx2"/>
              </a:solidFill>
              <a:latin typeface="Myriad Pro"/>
            </a:rPr>
            <a:t>Le Gabon dans l</a:t>
          </a:r>
          <a:r>
            <a:rPr lang="ja-JP" altLang="fr-FR" sz="2000">
              <a:solidFill>
                <a:schemeClr val="tx2"/>
              </a:solidFill>
              <a:latin typeface="Myriad Pro"/>
            </a:rPr>
            <a:t>’</a:t>
          </a:r>
          <a:r>
            <a:rPr lang="fr-FR" altLang="ja-JP" sz="2000">
              <a:solidFill>
                <a:schemeClr val="tx2"/>
              </a:solidFill>
              <a:latin typeface="Myriad Pro"/>
            </a:rPr>
            <a:t>Afrique </a:t>
          </a:r>
          <a:r>
            <a:rPr lang="fr-FR" altLang="ja-JP" sz="2000" dirty="0">
              <a:solidFill>
                <a:schemeClr val="tx2"/>
              </a:solidFill>
              <a:latin typeface="Myriad Pro"/>
            </a:rPr>
            <a:t>Equatoriale Française (</a:t>
          </a:r>
          <a:r>
            <a:rPr lang="fr-FR" altLang="ja-JP" sz="2000" b="1" dirty="0">
              <a:solidFill>
                <a:schemeClr val="tx2"/>
              </a:solidFill>
              <a:latin typeface="Myriad Pro"/>
            </a:rPr>
            <a:t>AEF</a:t>
          </a:r>
          <a:r>
            <a:rPr lang="fr-FR" altLang="ja-JP" sz="2000" dirty="0">
              <a:solidFill>
                <a:schemeClr val="tx2"/>
              </a:solidFill>
              <a:latin typeface="Myriad Pro"/>
            </a:rPr>
            <a:t>)</a:t>
          </a:r>
          <a:endParaRPr lang="fr-FR" sz="2000" dirty="0">
            <a:solidFill>
              <a:schemeClr val="tx2"/>
            </a:solidFill>
            <a:latin typeface="Myriad Pro"/>
          </a:endParaRPr>
        </a:p>
        <a:p>
          <a:pPr algn="l"/>
          <a:endParaRPr lang="fr-FR" sz="900" dirty="0"/>
        </a:p>
        <a:p>
          <a:pPr algn="l"/>
          <a:endParaRPr lang="fr-FR" sz="1400" dirty="0"/>
        </a:p>
      </dgm:t>
    </dgm:pt>
    <dgm:pt modelId="{2F83AD02-937E-40E9-9714-9D3021C8A69A}" type="parTrans" cxnId="{757F6DE0-A073-4D93-8AD8-D5B35F0B51A4}">
      <dgm:prSet/>
      <dgm:spPr/>
      <dgm:t>
        <a:bodyPr/>
        <a:lstStyle/>
        <a:p>
          <a:endParaRPr lang="fr-FR"/>
        </a:p>
      </dgm:t>
    </dgm:pt>
    <dgm:pt modelId="{EBC519E9-B18A-45C5-947B-A58A9D6A9B2F}" type="sibTrans" cxnId="{757F6DE0-A073-4D93-8AD8-D5B35F0B51A4}">
      <dgm:prSet/>
      <dgm:spPr/>
      <dgm:t>
        <a:bodyPr/>
        <a:lstStyle/>
        <a:p>
          <a:endParaRPr lang="fr-FR"/>
        </a:p>
      </dgm:t>
    </dgm:pt>
    <dgm:pt modelId="{EEAC56FD-64A8-436E-B5C9-DE8E6F289E65}">
      <dgm:prSet phldrT="[Texte]" custT="1"/>
      <dgm:spPr/>
      <dgm:t>
        <a:bodyPr anchor="t"/>
        <a:lstStyle/>
        <a:p>
          <a:pPr algn="ctr"/>
          <a:r>
            <a:rPr lang="fr-FR" altLang="fr-FR" sz="2000" b="1" dirty="0">
              <a:solidFill>
                <a:schemeClr val="tx2"/>
              </a:solidFill>
              <a:latin typeface="Myriad Pro"/>
            </a:rPr>
            <a:t>9 Novembre 1940 :</a:t>
          </a:r>
        </a:p>
        <a:p>
          <a:pPr algn="ctr"/>
          <a:endParaRPr lang="fr-FR" altLang="fr-FR" sz="1200" dirty="0">
            <a:solidFill>
              <a:srgbClr val="0B4CB5"/>
            </a:solidFill>
            <a:latin typeface="Myriad Pro"/>
          </a:endParaRPr>
        </a:p>
        <a:p>
          <a:pPr algn="ctr"/>
          <a:endParaRPr lang="fr-FR" altLang="fr-FR" sz="2000" dirty="0">
            <a:solidFill>
              <a:schemeClr val="tx2"/>
            </a:solidFill>
            <a:latin typeface="Myriad Pro"/>
          </a:endParaRPr>
        </a:p>
        <a:p>
          <a:pPr algn="ctr"/>
          <a:r>
            <a:rPr lang="fr-FR" altLang="fr-FR" sz="2000" dirty="0">
              <a:solidFill>
                <a:schemeClr val="tx2"/>
              </a:solidFill>
              <a:latin typeface="Myriad Pro"/>
            </a:rPr>
            <a:t>Libreville est  capturée par les FFL </a:t>
          </a:r>
        </a:p>
        <a:p>
          <a:pPr algn="l"/>
          <a:endParaRPr lang="fr-FR" altLang="fr-FR" sz="700" dirty="0">
            <a:solidFill>
              <a:srgbClr val="0B4CB5"/>
            </a:solidFill>
            <a:latin typeface="Myriad Pro"/>
          </a:endParaRPr>
        </a:p>
      </dgm:t>
    </dgm:pt>
    <dgm:pt modelId="{09330035-FF2E-45C9-9419-6E5095F5E4CA}" type="parTrans" cxnId="{5B097832-6158-4E6B-B575-2207A5D744CC}">
      <dgm:prSet/>
      <dgm:spPr/>
      <dgm:t>
        <a:bodyPr/>
        <a:lstStyle/>
        <a:p>
          <a:endParaRPr lang="fr-FR"/>
        </a:p>
      </dgm:t>
    </dgm:pt>
    <dgm:pt modelId="{DDA684CE-50C4-49F5-9C35-485B36987EF3}" type="sibTrans" cxnId="{5B097832-6158-4E6B-B575-2207A5D744CC}">
      <dgm:prSet/>
      <dgm:spPr/>
      <dgm:t>
        <a:bodyPr/>
        <a:lstStyle/>
        <a:p>
          <a:endParaRPr lang="fr-FR"/>
        </a:p>
      </dgm:t>
    </dgm:pt>
    <dgm:pt modelId="{42612F80-A235-4676-8763-D5D8ADB779EE}">
      <dgm:prSet phldrT="[Texte]" custT="1"/>
      <dgm:spPr/>
      <dgm:t>
        <a:bodyPr anchor="t"/>
        <a:lstStyle/>
        <a:p>
          <a:pPr algn="ctr"/>
          <a:r>
            <a:rPr lang="fr-FR" sz="2000" b="1" dirty="0">
              <a:solidFill>
                <a:schemeClr val="tx2"/>
              </a:solidFill>
              <a:latin typeface="Myriad Pro"/>
            </a:rPr>
            <a:t>1960:</a:t>
          </a:r>
        </a:p>
        <a:p>
          <a:pPr algn="ctr"/>
          <a:endParaRPr lang="fr-FR" sz="700" dirty="0">
            <a:solidFill>
              <a:schemeClr val="tx2"/>
            </a:solidFill>
            <a:latin typeface="Myriad Pro"/>
          </a:endParaRPr>
        </a:p>
        <a:p>
          <a:pPr algn="ctr"/>
          <a:endParaRPr lang="fr-FR" altLang="fr-FR" sz="300" dirty="0">
            <a:solidFill>
              <a:srgbClr val="0B4CB5"/>
            </a:solidFill>
            <a:latin typeface="Myriad Pro"/>
          </a:endParaRPr>
        </a:p>
        <a:p>
          <a:pPr algn="ctr"/>
          <a:r>
            <a:rPr lang="fr-FR" altLang="fr-FR" sz="1800" b="1" dirty="0">
              <a:solidFill>
                <a:schemeClr val="tx2"/>
              </a:solidFill>
              <a:latin typeface="Myriad Pro"/>
            </a:rPr>
            <a:t>17 Août  - Proclamation de l</a:t>
          </a:r>
          <a:r>
            <a:rPr lang="ja-JP" altLang="fr-FR" sz="1800" b="1" dirty="0">
              <a:solidFill>
                <a:schemeClr val="tx2"/>
              </a:solidFill>
              <a:latin typeface="Myriad Pro"/>
            </a:rPr>
            <a:t>’</a:t>
          </a:r>
          <a:r>
            <a:rPr lang="fr-FR" altLang="ja-JP" sz="1800" b="1" dirty="0">
              <a:solidFill>
                <a:schemeClr val="tx2"/>
              </a:solidFill>
              <a:latin typeface="Myriad Pro"/>
            </a:rPr>
            <a:t>indépendance du Gabon </a:t>
          </a:r>
        </a:p>
        <a:p>
          <a:pPr algn="ctr"/>
          <a:endParaRPr lang="fr-FR" altLang="fr-FR" sz="200" dirty="0">
            <a:solidFill>
              <a:schemeClr val="tx2"/>
            </a:solidFill>
            <a:latin typeface="Myriad Pro"/>
          </a:endParaRPr>
        </a:p>
        <a:p>
          <a:pPr algn="ctr"/>
          <a:r>
            <a:rPr lang="fr-FR" altLang="fr-FR" sz="1600" dirty="0">
              <a:solidFill>
                <a:schemeClr val="tx2"/>
              </a:solidFill>
              <a:latin typeface="Myriad Pro"/>
            </a:rPr>
            <a:t>20 Septembre 1960 : Le Gabon à l</a:t>
          </a:r>
          <a:r>
            <a:rPr lang="ja-JP" altLang="fr-FR" sz="1600" dirty="0">
              <a:solidFill>
                <a:schemeClr val="tx2"/>
              </a:solidFill>
              <a:latin typeface="Myriad Pro"/>
            </a:rPr>
            <a:t>’</a:t>
          </a:r>
          <a:r>
            <a:rPr lang="fr-FR" altLang="ja-JP" sz="1600" dirty="0">
              <a:solidFill>
                <a:schemeClr val="tx2"/>
              </a:solidFill>
              <a:latin typeface="Myriad Pro"/>
            </a:rPr>
            <a:t>Organisation des Nations Unies</a:t>
          </a:r>
          <a:endParaRPr lang="fr-FR" sz="1600" dirty="0">
            <a:solidFill>
              <a:schemeClr val="tx2"/>
            </a:solidFill>
            <a:latin typeface="Myriad Pro"/>
          </a:endParaRPr>
        </a:p>
        <a:p>
          <a:pPr algn="ctr"/>
          <a:endParaRPr lang="fr-FR" sz="1600" dirty="0">
            <a:solidFill>
              <a:schemeClr val="tx2"/>
            </a:solidFill>
          </a:endParaRPr>
        </a:p>
        <a:p>
          <a:pPr algn="ctr"/>
          <a:endParaRPr lang="fr-FR" sz="2000" dirty="0">
            <a:solidFill>
              <a:schemeClr val="tx2"/>
            </a:solidFill>
          </a:endParaRPr>
        </a:p>
        <a:p>
          <a:pPr algn="ctr"/>
          <a:endParaRPr lang="fr-FR" sz="2000" dirty="0">
            <a:solidFill>
              <a:schemeClr val="tx2"/>
            </a:solidFill>
          </a:endParaRPr>
        </a:p>
      </dgm:t>
    </dgm:pt>
    <dgm:pt modelId="{FED3FC98-004C-4C29-8CF3-85EA57C36695}" type="parTrans" cxnId="{F612C7A3-0B6E-4A01-BC53-7DFA5BFF72D1}">
      <dgm:prSet/>
      <dgm:spPr/>
      <dgm:t>
        <a:bodyPr/>
        <a:lstStyle/>
        <a:p>
          <a:endParaRPr lang="fr-FR"/>
        </a:p>
      </dgm:t>
    </dgm:pt>
    <dgm:pt modelId="{25BB41E2-443E-4F0E-A574-BA80861D03F6}" type="sibTrans" cxnId="{F612C7A3-0B6E-4A01-BC53-7DFA5BFF72D1}">
      <dgm:prSet/>
      <dgm:spPr/>
      <dgm:t>
        <a:bodyPr/>
        <a:lstStyle/>
        <a:p>
          <a:endParaRPr lang="fr-FR"/>
        </a:p>
      </dgm:t>
    </dgm:pt>
    <dgm:pt modelId="{805F59DB-A2BE-41FE-AFC8-2431B5820FB5}" type="pres">
      <dgm:prSet presAssocID="{34CD6D20-397E-475B-99B9-6C8D11C7B616}" presName="CompostProcess" presStyleCnt="0">
        <dgm:presLayoutVars>
          <dgm:dir/>
          <dgm:resizeHandles val="exact"/>
        </dgm:presLayoutVars>
      </dgm:prSet>
      <dgm:spPr/>
    </dgm:pt>
    <dgm:pt modelId="{3E2ED20A-AD1B-4676-B27F-6301FB978ED7}" type="pres">
      <dgm:prSet presAssocID="{34CD6D20-397E-475B-99B9-6C8D11C7B616}" presName="arrow" presStyleLbl="bgShp" presStyleIdx="0" presStyleCnt="1" custLinFactNeighborX="-1480"/>
      <dgm:spPr/>
    </dgm:pt>
    <dgm:pt modelId="{FF18123E-C345-496A-B7FD-35192EA662A2}" type="pres">
      <dgm:prSet presAssocID="{34CD6D20-397E-475B-99B9-6C8D11C7B616}" presName="linearProcess" presStyleCnt="0"/>
      <dgm:spPr/>
    </dgm:pt>
    <dgm:pt modelId="{01788286-4786-4D36-AE50-19E172A58AB1}" type="pres">
      <dgm:prSet presAssocID="{8D47DE70-F635-4413-BBC4-4D95EE19D17B}" presName="textNode" presStyleLbl="node1" presStyleIdx="0" presStyleCnt="3" custScaleX="104403" custScaleY="124400">
        <dgm:presLayoutVars>
          <dgm:bulletEnabled val="1"/>
        </dgm:presLayoutVars>
      </dgm:prSet>
      <dgm:spPr/>
    </dgm:pt>
    <dgm:pt modelId="{24BB84F4-8327-4FF6-A860-984FE3044B4B}" type="pres">
      <dgm:prSet presAssocID="{EBC519E9-B18A-45C5-947B-A58A9D6A9B2F}" presName="sibTrans" presStyleCnt="0"/>
      <dgm:spPr/>
    </dgm:pt>
    <dgm:pt modelId="{72974959-0757-4AFE-AB45-9E89A93BC5CE}" type="pres">
      <dgm:prSet presAssocID="{EEAC56FD-64A8-436E-B5C9-DE8E6F289E65}" presName="textNode" presStyleLbl="node1" presStyleIdx="1" presStyleCnt="3" custScaleX="111869" custScaleY="126494">
        <dgm:presLayoutVars>
          <dgm:bulletEnabled val="1"/>
        </dgm:presLayoutVars>
      </dgm:prSet>
      <dgm:spPr/>
    </dgm:pt>
    <dgm:pt modelId="{F56DC0B7-060E-49B4-865F-5DA5888B3468}" type="pres">
      <dgm:prSet presAssocID="{DDA684CE-50C4-49F5-9C35-485B36987EF3}" presName="sibTrans" presStyleCnt="0"/>
      <dgm:spPr/>
    </dgm:pt>
    <dgm:pt modelId="{3E3EEDFD-9F06-4A9F-B352-945841EFCCF1}" type="pres">
      <dgm:prSet presAssocID="{42612F80-A235-4676-8763-D5D8ADB779EE}" presName="textNode" presStyleLbl="node1" presStyleIdx="2" presStyleCnt="3" custScaleX="111157" custScaleY="121882">
        <dgm:presLayoutVars>
          <dgm:bulletEnabled val="1"/>
        </dgm:presLayoutVars>
      </dgm:prSet>
      <dgm:spPr/>
    </dgm:pt>
  </dgm:ptLst>
  <dgm:cxnLst>
    <dgm:cxn modelId="{67E10B25-AF80-4101-A697-B74B16CA4C9D}" type="presOf" srcId="{8D47DE70-F635-4413-BBC4-4D95EE19D17B}" destId="{01788286-4786-4D36-AE50-19E172A58AB1}" srcOrd="0" destOrd="0" presId="urn:microsoft.com/office/officeart/2005/8/layout/hProcess9"/>
    <dgm:cxn modelId="{5B097832-6158-4E6B-B575-2207A5D744CC}" srcId="{34CD6D20-397E-475B-99B9-6C8D11C7B616}" destId="{EEAC56FD-64A8-436E-B5C9-DE8E6F289E65}" srcOrd="1" destOrd="0" parTransId="{09330035-FF2E-45C9-9419-6E5095F5E4CA}" sibTransId="{DDA684CE-50C4-49F5-9C35-485B36987EF3}"/>
    <dgm:cxn modelId="{9DA3BA4B-576C-47A3-A8B8-00FFFCFB482B}" type="presOf" srcId="{EEAC56FD-64A8-436E-B5C9-DE8E6F289E65}" destId="{72974959-0757-4AFE-AB45-9E89A93BC5CE}" srcOrd="0" destOrd="0" presId="urn:microsoft.com/office/officeart/2005/8/layout/hProcess9"/>
    <dgm:cxn modelId="{E6E76E95-DB35-4835-B87C-82F59EE8802F}" type="presOf" srcId="{42612F80-A235-4676-8763-D5D8ADB779EE}" destId="{3E3EEDFD-9F06-4A9F-B352-945841EFCCF1}" srcOrd="0" destOrd="0" presId="urn:microsoft.com/office/officeart/2005/8/layout/hProcess9"/>
    <dgm:cxn modelId="{9C9F1499-BEA9-4E52-99D8-277BF822183C}" type="presOf" srcId="{34CD6D20-397E-475B-99B9-6C8D11C7B616}" destId="{805F59DB-A2BE-41FE-AFC8-2431B5820FB5}" srcOrd="0" destOrd="0" presId="urn:microsoft.com/office/officeart/2005/8/layout/hProcess9"/>
    <dgm:cxn modelId="{F612C7A3-0B6E-4A01-BC53-7DFA5BFF72D1}" srcId="{34CD6D20-397E-475B-99B9-6C8D11C7B616}" destId="{42612F80-A235-4676-8763-D5D8ADB779EE}" srcOrd="2" destOrd="0" parTransId="{FED3FC98-004C-4C29-8CF3-85EA57C36695}" sibTransId="{25BB41E2-443E-4F0E-A574-BA80861D03F6}"/>
    <dgm:cxn modelId="{757F6DE0-A073-4D93-8AD8-D5B35F0B51A4}" srcId="{34CD6D20-397E-475B-99B9-6C8D11C7B616}" destId="{8D47DE70-F635-4413-BBC4-4D95EE19D17B}" srcOrd="0" destOrd="0" parTransId="{2F83AD02-937E-40E9-9714-9D3021C8A69A}" sibTransId="{EBC519E9-B18A-45C5-947B-A58A9D6A9B2F}"/>
    <dgm:cxn modelId="{1CCAEC59-4DCE-4B1F-AB5D-B9B95094AADA}" type="presParOf" srcId="{805F59DB-A2BE-41FE-AFC8-2431B5820FB5}" destId="{3E2ED20A-AD1B-4676-B27F-6301FB978ED7}" srcOrd="0" destOrd="0" presId="urn:microsoft.com/office/officeart/2005/8/layout/hProcess9"/>
    <dgm:cxn modelId="{0E33F718-02B1-4185-A043-58570998378A}" type="presParOf" srcId="{805F59DB-A2BE-41FE-AFC8-2431B5820FB5}" destId="{FF18123E-C345-496A-B7FD-35192EA662A2}" srcOrd="1" destOrd="0" presId="urn:microsoft.com/office/officeart/2005/8/layout/hProcess9"/>
    <dgm:cxn modelId="{15D6F3F3-1C1E-4A5A-980B-419C60F23F10}" type="presParOf" srcId="{FF18123E-C345-496A-B7FD-35192EA662A2}" destId="{01788286-4786-4D36-AE50-19E172A58AB1}" srcOrd="0" destOrd="0" presId="urn:microsoft.com/office/officeart/2005/8/layout/hProcess9"/>
    <dgm:cxn modelId="{3BFBC516-D353-41B9-8BBA-5FA4CAF59623}" type="presParOf" srcId="{FF18123E-C345-496A-B7FD-35192EA662A2}" destId="{24BB84F4-8327-4FF6-A860-984FE3044B4B}" srcOrd="1" destOrd="0" presId="urn:microsoft.com/office/officeart/2005/8/layout/hProcess9"/>
    <dgm:cxn modelId="{95285597-4B64-4CD7-A266-97723C1D5080}" type="presParOf" srcId="{FF18123E-C345-496A-B7FD-35192EA662A2}" destId="{72974959-0757-4AFE-AB45-9E89A93BC5CE}" srcOrd="2" destOrd="0" presId="urn:microsoft.com/office/officeart/2005/8/layout/hProcess9"/>
    <dgm:cxn modelId="{FA434287-A9D1-43D7-BBE4-D5A74B33D974}" type="presParOf" srcId="{FF18123E-C345-496A-B7FD-35192EA662A2}" destId="{F56DC0B7-060E-49B4-865F-5DA5888B3468}" srcOrd="3" destOrd="0" presId="urn:microsoft.com/office/officeart/2005/8/layout/hProcess9"/>
    <dgm:cxn modelId="{448818FE-5B5C-46EC-A2E9-1B6943B2219F}" type="presParOf" srcId="{FF18123E-C345-496A-B7FD-35192EA662A2}" destId="{3E3EEDFD-9F06-4A9F-B352-945841EFCCF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6FBE77-F6A5-46C7-997C-32C33E4CEF87}" type="doc">
      <dgm:prSet loTypeId="urn:microsoft.com/office/officeart/2008/layout/CaptionedPictures" loCatId="picture" qsTypeId="urn:microsoft.com/office/officeart/2005/8/quickstyle/3d1" qsCatId="3D" csTypeId="urn:microsoft.com/office/officeart/2005/8/colors/accent0_3" csCatId="mainScheme" phldr="1"/>
      <dgm:spPr/>
      <dgm:t>
        <a:bodyPr/>
        <a:lstStyle/>
        <a:p>
          <a:endParaRPr lang="fr-FR"/>
        </a:p>
      </dgm:t>
    </dgm:pt>
    <dgm:pt modelId="{DA1DC0BC-E872-4737-BDF0-443BAE76A604}">
      <dgm:prSet phldrT="[Texte]"/>
      <dgm:spPr/>
      <dgm:t>
        <a:bodyPr/>
        <a:lstStyle/>
        <a:p>
          <a:r>
            <a:rPr lang="fr-FR" dirty="0">
              <a:latin typeface="Myriad Pro"/>
            </a:rPr>
            <a:t>1960-1967</a:t>
          </a:r>
        </a:p>
      </dgm:t>
    </dgm:pt>
    <dgm:pt modelId="{11315402-CA6C-4143-A9E0-3B0CB2F3031A}" type="parTrans" cxnId="{3626B303-B3F1-4092-93C0-C7E01C6FE96C}">
      <dgm:prSet/>
      <dgm:spPr/>
      <dgm:t>
        <a:bodyPr/>
        <a:lstStyle/>
        <a:p>
          <a:endParaRPr lang="fr-FR"/>
        </a:p>
      </dgm:t>
    </dgm:pt>
    <dgm:pt modelId="{C5F8DBBD-EF1A-4DEC-81BD-C2F09206B593}" type="sibTrans" cxnId="{3626B303-B3F1-4092-93C0-C7E01C6FE96C}">
      <dgm:prSet/>
      <dgm:spPr/>
      <dgm:t>
        <a:bodyPr/>
        <a:lstStyle/>
        <a:p>
          <a:endParaRPr lang="fr-FR"/>
        </a:p>
      </dgm:t>
    </dgm:pt>
    <dgm:pt modelId="{0BB772EE-8829-4F44-8F50-3FC63071E742}">
      <dgm:prSet phldrT="[Texte]"/>
      <dgm:spPr/>
      <dgm:t>
        <a:bodyPr/>
        <a:lstStyle/>
        <a:p>
          <a:r>
            <a:rPr lang="fr-FR" dirty="0">
              <a:latin typeface="Myriad Pro"/>
            </a:rPr>
            <a:t>Léon </a:t>
          </a:r>
          <a:r>
            <a:rPr lang="fr-FR" dirty="0" err="1">
              <a:latin typeface="Myriad Pro"/>
            </a:rPr>
            <a:t>Mba</a:t>
          </a:r>
          <a:endParaRPr lang="fr-FR" dirty="0">
            <a:latin typeface="Myriad Pro"/>
          </a:endParaRPr>
        </a:p>
      </dgm:t>
    </dgm:pt>
    <dgm:pt modelId="{13A6F683-9496-45BD-8C3F-5DB39C78B979}" type="parTrans" cxnId="{C8324A6D-22D0-4BB8-9E8E-9DA0EFCD184F}">
      <dgm:prSet/>
      <dgm:spPr/>
      <dgm:t>
        <a:bodyPr/>
        <a:lstStyle/>
        <a:p>
          <a:endParaRPr lang="fr-FR"/>
        </a:p>
      </dgm:t>
    </dgm:pt>
    <dgm:pt modelId="{B476E63C-8661-40F4-8551-A56CB245BF85}" type="sibTrans" cxnId="{C8324A6D-22D0-4BB8-9E8E-9DA0EFCD184F}">
      <dgm:prSet/>
      <dgm:spPr/>
      <dgm:t>
        <a:bodyPr/>
        <a:lstStyle/>
        <a:p>
          <a:endParaRPr lang="fr-FR"/>
        </a:p>
      </dgm:t>
    </dgm:pt>
    <dgm:pt modelId="{00C952CD-3150-493B-8AA0-CC4BD24C9321}">
      <dgm:prSet phldrT="[Texte]"/>
      <dgm:spPr/>
      <dgm:t>
        <a:bodyPr/>
        <a:lstStyle/>
        <a:p>
          <a:r>
            <a:rPr lang="fr-FR" dirty="0">
              <a:latin typeface="Myriad Pro"/>
            </a:rPr>
            <a:t>1967-2009</a:t>
          </a:r>
        </a:p>
      </dgm:t>
    </dgm:pt>
    <dgm:pt modelId="{4B7717DD-D792-45F3-9E85-D739007485BD}" type="parTrans" cxnId="{534DA6A3-DDC3-4D88-A1F9-4AED8F44074C}">
      <dgm:prSet/>
      <dgm:spPr/>
      <dgm:t>
        <a:bodyPr/>
        <a:lstStyle/>
        <a:p>
          <a:endParaRPr lang="fr-FR"/>
        </a:p>
      </dgm:t>
    </dgm:pt>
    <dgm:pt modelId="{4831149C-037E-402F-BEA7-C86F65C82827}" type="sibTrans" cxnId="{534DA6A3-DDC3-4D88-A1F9-4AED8F44074C}">
      <dgm:prSet/>
      <dgm:spPr/>
      <dgm:t>
        <a:bodyPr/>
        <a:lstStyle/>
        <a:p>
          <a:endParaRPr lang="fr-FR"/>
        </a:p>
      </dgm:t>
    </dgm:pt>
    <dgm:pt modelId="{092C33CD-1ADE-4925-AB0F-ACC3FE5E387E}">
      <dgm:prSet phldrT="[Texte]"/>
      <dgm:spPr/>
      <dgm:t>
        <a:bodyPr/>
        <a:lstStyle/>
        <a:p>
          <a:r>
            <a:rPr lang="fr-FR" dirty="0">
              <a:latin typeface="Myriad Pro"/>
            </a:rPr>
            <a:t>El Hadj Omar Bongo </a:t>
          </a:r>
          <a:r>
            <a:rPr lang="fr-FR" dirty="0" err="1">
              <a:latin typeface="Myriad Pro"/>
            </a:rPr>
            <a:t>Ondimba</a:t>
          </a:r>
          <a:endParaRPr lang="fr-FR" dirty="0">
            <a:latin typeface="Myriad Pro"/>
          </a:endParaRPr>
        </a:p>
      </dgm:t>
    </dgm:pt>
    <dgm:pt modelId="{C541ADAD-354F-4CAD-BDA4-8F2AED38FE34}" type="parTrans" cxnId="{89D04D19-C4E5-4E4C-A44A-6AE3783CD02A}">
      <dgm:prSet/>
      <dgm:spPr/>
      <dgm:t>
        <a:bodyPr/>
        <a:lstStyle/>
        <a:p>
          <a:endParaRPr lang="fr-FR"/>
        </a:p>
      </dgm:t>
    </dgm:pt>
    <dgm:pt modelId="{09EDF79E-09DF-47D9-8BA0-0E140F854D51}" type="sibTrans" cxnId="{89D04D19-C4E5-4E4C-A44A-6AE3783CD02A}">
      <dgm:prSet/>
      <dgm:spPr/>
      <dgm:t>
        <a:bodyPr/>
        <a:lstStyle/>
        <a:p>
          <a:endParaRPr lang="fr-FR"/>
        </a:p>
      </dgm:t>
    </dgm:pt>
    <dgm:pt modelId="{909A8780-68FB-471D-919D-505FD1DB8B9F}">
      <dgm:prSet phldrT="[Texte]"/>
      <dgm:spPr/>
      <dgm:t>
        <a:bodyPr/>
        <a:lstStyle/>
        <a:p>
          <a:r>
            <a:rPr lang="fr-FR" dirty="0">
              <a:latin typeface="Myriad Pro"/>
            </a:rPr>
            <a:t>2009</a:t>
          </a:r>
        </a:p>
      </dgm:t>
    </dgm:pt>
    <dgm:pt modelId="{CFC250C4-E373-4A81-838A-249F0976B460}" type="parTrans" cxnId="{C819F38E-A635-4D61-A894-8985F9C9B7DB}">
      <dgm:prSet/>
      <dgm:spPr/>
      <dgm:t>
        <a:bodyPr/>
        <a:lstStyle/>
        <a:p>
          <a:endParaRPr lang="fr-FR"/>
        </a:p>
      </dgm:t>
    </dgm:pt>
    <dgm:pt modelId="{9D461D7A-4B10-4461-8025-7A067586CCFC}" type="sibTrans" cxnId="{C819F38E-A635-4D61-A894-8985F9C9B7DB}">
      <dgm:prSet/>
      <dgm:spPr/>
      <dgm:t>
        <a:bodyPr/>
        <a:lstStyle/>
        <a:p>
          <a:endParaRPr lang="fr-FR"/>
        </a:p>
      </dgm:t>
    </dgm:pt>
    <dgm:pt modelId="{C010C001-3473-4737-9447-39518B5E7566}">
      <dgm:prSet phldrT="[Texte]"/>
      <dgm:spPr/>
      <dgm:t>
        <a:bodyPr/>
        <a:lstStyle/>
        <a:p>
          <a:r>
            <a:rPr lang="fr-FR" dirty="0">
              <a:latin typeface="Myriad Pro"/>
            </a:rPr>
            <a:t>Ali Bongo </a:t>
          </a:r>
          <a:r>
            <a:rPr lang="fr-FR" dirty="0" err="1">
              <a:latin typeface="Myriad Pro"/>
            </a:rPr>
            <a:t>Ondimba</a:t>
          </a:r>
          <a:r>
            <a:rPr lang="fr-FR" dirty="0">
              <a:latin typeface="Myriad Pro"/>
            </a:rPr>
            <a:t> </a:t>
          </a:r>
        </a:p>
      </dgm:t>
    </dgm:pt>
    <dgm:pt modelId="{65CCC69E-9901-47F0-A90A-5092B917432C}" type="parTrans" cxnId="{B00BACBE-BC09-4A72-8E36-0FDD6FB01BEB}">
      <dgm:prSet/>
      <dgm:spPr/>
      <dgm:t>
        <a:bodyPr/>
        <a:lstStyle/>
        <a:p>
          <a:endParaRPr lang="fr-FR"/>
        </a:p>
      </dgm:t>
    </dgm:pt>
    <dgm:pt modelId="{AB5BFC11-980C-4C86-9E60-4544CAC99531}" type="sibTrans" cxnId="{B00BACBE-BC09-4A72-8E36-0FDD6FB01BEB}">
      <dgm:prSet/>
      <dgm:spPr/>
      <dgm:t>
        <a:bodyPr/>
        <a:lstStyle/>
        <a:p>
          <a:endParaRPr lang="fr-FR"/>
        </a:p>
      </dgm:t>
    </dgm:pt>
    <dgm:pt modelId="{3C157253-2BA2-4B7D-884D-9A038666C99D}" type="pres">
      <dgm:prSet presAssocID="{766FBE77-F6A5-46C7-997C-32C33E4CEF87}" presName="Name0" presStyleCnt="0">
        <dgm:presLayoutVars>
          <dgm:chMax/>
          <dgm:chPref/>
          <dgm:dir/>
        </dgm:presLayoutVars>
      </dgm:prSet>
      <dgm:spPr/>
    </dgm:pt>
    <dgm:pt modelId="{9808A52F-AAF7-4F12-9DA4-5D830A39D43F}" type="pres">
      <dgm:prSet presAssocID="{DA1DC0BC-E872-4737-BDF0-443BAE76A604}" presName="composite" presStyleCnt="0">
        <dgm:presLayoutVars>
          <dgm:chMax val="1"/>
          <dgm:chPref val="1"/>
        </dgm:presLayoutVars>
      </dgm:prSet>
      <dgm:spPr/>
    </dgm:pt>
    <dgm:pt modelId="{87C6401D-6D41-4727-9A23-5617987C6CBD}" type="pres">
      <dgm:prSet presAssocID="{DA1DC0BC-E872-4737-BDF0-443BAE76A604}" presName="Accent" presStyleLbl="trAlignAcc1" presStyleIdx="0" presStyleCnt="3">
        <dgm:presLayoutVars>
          <dgm:chMax val="0"/>
          <dgm:chPref val="0"/>
        </dgm:presLayoutVars>
      </dgm:prSet>
      <dgm:spPr/>
    </dgm:pt>
    <dgm:pt modelId="{1332FCDD-0E5E-4421-A394-EB32AF2D5E8B}" type="pres">
      <dgm:prSet presAssocID="{DA1DC0BC-E872-4737-BDF0-443BAE76A604}"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069C4341-9E9A-498F-91DE-3D716D547A82}" type="pres">
      <dgm:prSet presAssocID="{DA1DC0BC-E872-4737-BDF0-443BAE76A604}" presName="ChildComposite" presStyleCnt="0"/>
      <dgm:spPr/>
    </dgm:pt>
    <dgm:pt modelId="{F8AABDE4-EFAC-48FA-B29C-2A177502A17D}" type="pres">
      <dgm:prSet presAssocID="{DA1DC0BC-E872-4737-BDF0-443BAE76A604}" presName="Child" presStyleLbl="node1" presStyleIdx="0" presStyleCnt="3">
        <dgm:presLayoutVars>
          <dgm:chMax val="0"/>
          <dgm:chPref val="0"/>
          <dgm:bulletEnabled val="1"/>
        </dgm:presLayoutVars>
      </dgm:prSet>
      <dgm:spPr/>
    </dgm:pt>
    <dgm:pt modelId="{C36FA4A8-4862-409B-925C-C3EAD7D59211}" type="pres">
      <dgm:prSet presAssocID="{DA1DC0BC-E872-4737-BDF0-443BAE76A604}" presName="Parent" presStyleLbl="revTx" presStyleIdx="0" presStyleCnt="3">
        <dgm:presLayoutVars>
          <dgm:chMax val="1"/>
          <dgm:chPref val="0"/>
          <dgm:bulletEnabled val="1"/>
        </dgm:presLayoutVars>
      </dgm:prSet>
      <dgm:spPr/>
    </dgm:pt>
    <dgm:pt modelId="{381C8D37-CE74-46BB-8255-824C429173DF}" type="pres">
      <dgm:prSet presAssocID="{C5F8DBBD-EF1A-4DEC-81BD-C2F09206B593}" presName="sibTrans" presStyleCnt="0"/>
      <dgm:spPr/>
    </dgm:pt>
    <dgm:pt modelId="{1E36AE1C-CB23-47FF-A3FF-9D9DD830B1B0}" type="pres">
      <dgm:prSet presAssocID="{00C952CD-3150-493B-8AA0-CC4BD24C9321}" presName="composite" presStyleCnt="0">
        <dgm:presLayoutVars>
          <dgm:chMax val="1"/>
          <dgm:chPref val="1"/>
        </dgm:presLayoutVars>
      </dgm:prSet>
      <dgm:spPr/>
    </dgm:pt>
    <dgm:pt modelId="{576D5315-7EDF-4730-A6CD-7870FE529304}" type="pres">
      <dgm:prSet presAssocID="{00C952CD-3150-493B-8AA0-CC4BD24C9321}" presName="Accent" presStyleLbl="trAlignAcc1" presStyleIdx="1" presStyleCnt="3" custLinFactNeighborY="437">
        <dgm:presLayoutVars>
          <dgm:chMax val="0"/>
          <dgm:chPref val="0"/>
        </dgm:presLayoutVars>
      </dgm:prSet>
      <dgm:spPr/>
    </dgm:pt>
    <dgm:pt modelId="{62145DD5-07FA-4037-A0D6-66FEDCE2CC1F}" type="pres">
      <dgm:prSet presAssocID="{00C952CD-3150-493B-8AA0-CC4BD24C9321}"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2F834D3F-BE31-4689-97C3-BDC57586EE4C}" type="pres">
      <dgm:prSet presAssocID="{00C952CD-3150-493B-8AA0-CC4BD24C9321}" presName="ChildComposite" presStyleCnt="0"/>
      <dgm:spPr/>
    </dgm:pt>
    <dgm:pt modelId="{B101AE0D-B2C6-48D8-B0D1-5D9090552ED6}" type="pres">
      <dgm:prSet presAssocID="{00C952CD-3150-493B-8AA0-CC4BD24C9321}" presName="Child" presStyleLbl="node1" presStyleIdx="1" presStyleCnt="3">
        <dgm:presLayoutVars>
          <dgm:chMax val="0"/>
          <dgm:chPref val="0"/>
          <dgm:bulletEnabled val="1"/>
        </dgm:presLayoutVars>
      </dgm:prSet>
      <dgm:spPr/>
    </dgm:pt>
    <dgm:pt modelId="{D7C9D657-9520-406A-ACC1-1A982C6D0D77}" type="pres">
      <dgm:prSet presAssocID="{00C952CD-3150-493B-8AA0-CC4BD24C9321}" presName="Parent" presStyleLbl="revTx" presStyleIdx="1" presStyleCnt="3">
        <dgm:presLayoutVars>
          <dgm:chMax val="1"/>
          <dgm:chPref val="0"/>
          <dgm:bulletEnabled val="1"/>
        </dgm:presLayoutVars>
      </dgm:prSet>
      <dgm:spPr/>
    </dgm:pt>
    <dgm:pt modelId="{A944FF7C-8DA7-4A29-AE27-B0EB602EF4E3}" type="pres">
      <dgm:prSet presAssocID="{4831149C-037E-402F-BEA7-C86F65C82827}" presName="sibTrans" presStyleCnt="0"/>
      <dgm:spPr/>
    </dgm:pt>
    <dgm:pt modelId="{FA641C2F-BBBB-46D0-9E14-FD4670EA1BB5}" type="pres">
      <dgm:prSet presAssocID="{909A8780-68FB-471D-919D-505FD1DB8B9F}" presName="composite" presStyleCnt="0">
        <dgm:presLayoutVars>
          <dgm:chMax val="1"/>
          <dgm:chPref val="1"/>
        </dgm:presLayoutVars>
      </dgm:prSet>
      <dgm:spPr/>
    </dgm:pt>
    <dgm:pt modelId="{EC9863FD-0D5E-467A-8CE8-261AFBCEA0B7}" type="pres">
      <dgm:prSet presAssocID="{909A8780-68FB-471D-919D-505FD1DB8B9F}" presName="Accent" presStyleLbl="trAlignAcc1" presStyleIdx="2" presStyleCnt="3">
        <dgm:presLayoutVars>
          <dgm:chMax val="0"/>
          <dgm:chPref val="0"/>
        </dgm:presLayoutVars>
      </dgm:prSet>
      <dgm:spPr/>
    </dgm:pt>
    <dgm:pt modelId="{8C6D2ED2-C439-4F77-A323-25847A7668CE}" type="pres">
      <dgm:prSet presAssocID="{909A8780-68FB-471D-919D-505FD1DB8B9F}"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pt>
    <dgm:pt modelId="{A40DBA17-AB2F-42F1-B8FE-A7DAF462213A}" type="pres">
      <dgm:prSet presAssocID="{909A8780-68FB-471D-919D-505FD1DB8B9F}" presName="ChildComposite" presStyleCnt="0"/>
      <dgm:spPr/>
    </dgm:pt>
    <dgm:pt modelId="{0948C082-2ED3-42C6-B8CA-A51A6B219BD7}" type="pres">
      <dgm:prSet presAssocID="{909A8780-68FB-471D-919D-505FD1DB8B9F}" presName="Child" presStyleLbl="node1" presStyleIdx="2" presStyleCnt="3">
        <dgm:presLayoutVars>
          <dgm:chMax val="0"/>
          <dgm:chPref val="0"/>
          <dgm:bulletEnabled val="1"/>
        </dgm:presLayoutVars>
      </dgm:prSet>
      <dgm:spPr/>
    </dgm:pt>
    <dgm:pt modelId="{1EC09C30-970C-4F36-9169-1C0AEB87EC31}" type="pres">
      <dgm:prSet presAssocID="{909A8780-68FB-471D-919D-505FD1DB8B9F}" presName="Parent" presStyleLbl="revTx" presStyleIdx="2" presStyleCnt="3">
        <dgm:presLayoutVars>
          <dgm:chMax val="1"/>
          <dgm:chPref val="0"/>
          <dgm:bulletEnabled val="1"/>
        </dgm:presLayoutVars>
      </dgm:prSet>
      <dgm:spPr/>
    </dgm:pt>
  </dgm:ptLst>
  <dgm:cxnLst>
    <dgm:cxn modelId="{3626B303-B3F1-4092-93C0-C7E01C6FE96C}" srcId="{766FBE77-F6A5-46C7-997C-32C33E4CEF87}" destId="{DA1DC0BC-E872-4737-BDF0-443BAE76A604}" srcOrd="0" destOrd="0" parTransId="{11315402-CA6C-4143-A9E0-3B0CB2F3031A}" sibTransId="{C5F8DBBD-EF1A-4DEC-81BD-C2F09206B593}"/>
    <dgm:cxn modelId="{89D04D19-C4E5-4E4C-A44A-6AE3783CD02A}" srcId="{00C952CD-3150-493B-8AA0-CC4BD24C9321}" destId="{092C33CD-1ADE-4925-AB0F-ACC3FE5E387E}" srcOrd="0" destOrd="0" parTransId="{C541ADAD-354F-4CAD-BDA4-8F2AED38FE34}" sibTransId="{09EDF79E-09DF-47D9-8BA0-0E140F854D51}"/>
    <dgm:cxn modelId="{61320B1F-C9FD-42BB-9796-E3A3C3ADF611}" type="presOf" srcId="{00C952CD-3150-493B-8AA0-CC4BD24C9321}" destId="{D7C9D657-9520-406A-ACC1-1A982C6D0D77}" srcOrd="0" destOrd="0" presId="urn:microsoft.com/office/officeart/2008/layout/CaptionedPictures"/>
    <dgm:cxn modelId="{C8324A6D-22D0-4BB8-9E8E-9DA0EFCD184F}" srcId="{DA1DC0BC-E872-4737-BDF0-443BAE76A604}" destId="{0BB772EE-8829-4F44-8F50-3FC63071E742}" srcOrd="0" destOrd="0" parTransId="{13A6F683-9496-45BD-8C3F-5DB39C78B979}" sibTransId="{B476E63C-8661-40F4-8551-A56CB245BF85}"/>
    <dgm:cxn modelId="{51046680-F405-4CCC-AE96-8EC1E6E058D0}" type="presOf" srcId="{766FBE77-F6A5-46C7-997C-32C33E4CEF87}" destId="{3C157253-2BA2-4B7D-884D-9A038666C99D}" srcOrd="0" destOrd="0" presId="urn:microsoft.com/office/officeart/2008/layout/CaptionedPictures"/>
    <dgm:cxn modelId="{C819F38E-A635-4D61-A894-8985F9C9B7DB}" srcId="{766FBE77-F6A5-46C7-997C-32C33E4CEF87}" destId="{909A8780-68FB-471D-919D-505FD1DB8B9F}" srcOrd="2" destOrd="0" parTransId="{CFC250C4-E373-4A81-838A-249F0976B460}" sibTransId="{9D461D7A-4B10-4461-8025-7A067586CCFC}"/>
    <dgm:cxn modelId="{F9B5659F-3E9A-4F42-B60D-1F94E3BD942A}" type="presOf" srcId="{0BB772EE-8829-4F44-8F50-3FC63071E742}" destId="{F8AABDE4-EFAC-48FA-B29C-2A177502A17D}" srcOrd="0" destOrd="0" presId="urn:microsoft.com/office/officeart/2008/layout/CaptionedPictures"/>
    <dgm:cxn modelId="{534DA6A3-DDC3-4D88-A1F9-4AED8F44074C}" srcId="{766FBE77-F6A5-46C7-997C-32C33E4CEF87}" destId="{00C952CD-3150-493B-8AA0-CC4BD24C9321}" srcOrd="1" destOrd="0" parTransId="{4B7717DD-D792-45F3-9E85-D739007485BD}" sibTransId="{4831149C-037E-402F-BEA7-C86F65C82827}"/>
    <dgm:cxn modelId="{A634D5AE-4047-4DE5-A409-97A9E539D610}" type="presOf" srcId="{C010C001-3473-4737-9447-39518B5E7566}" destId="{0948C082-2ED3-42C6-B8CA-A51A6B219BD7}" srcOrd="0" destOrd="0" presId="urn:microsoft.com/office/officeart/2008/layout/CaptionedPictures"/>
    <dgm:cxn modelId="{B00BACBE-BC09-4A72-8E36-0FDD6FB01BEB}" srcId="{909A8780-68FB-471D-919D-505FD1DB8B9F}" destId="{C010C001-3473-4737-9447-39518B5E7566}" srcOrd="0" destOrd="0" parTransId="{65CCC69E-9901-47F0-A90A-5092B917432C}" sibTransId="{AB5BFC11-980C-4C86-9E60-4544CAC99531}"/>
    <dgm:cxn modelId="{00A17ED7-B823-4297-BB27-94F80DDE3F81}" type="presOf" srcId="{DA1DC0BC-E872-4737-BDF0-443BAE76A604}" destId="{C36FA4A8-4862-409B-925C-C3EAD7D59211}" srcOrd="0" destOrd="0" presId="urn:microsoft.com/office/officeart/2008/layout/CaptionedPictures"/>
    <dgm:cxn modelId="{6E3901E0-BDC8-45BA-8407-0BFB0190EBCE}" type="presOf" srcId="{909A8780-68FB-471D-919D-505FD1DB8B9F}" destId="{1EC09C30-970C-4F36-9169-1C0AEB87EC31}" srcOrd="0" destOrd="0" presId="urn:microsoft.com/office/officeart/2008/layout/CaptionedPictures"/>
    <dgm:cxn modelId="{814289EE-1666-4CEE-B95A-A24AD6D27AAB}" type="presOf" srcId="{092C33CD-1ADE-4925-AB0F-ACC3FE5E387E}" destId="{B101AE0D-B2C6-48D8-B0D1-5D9090552ED6}" srcOrd="0" destOrd="0" presId="urn:microsoft.com/office/officeart/2008/layout/CaptionedPictures"/>
    <dgm:cxn modelId="{B2306942-032C-4DFF-BE7F-8A4A01EE89E6}" type="presParOf" srcId="{3C157253-2BA2-4B7D-884D-9A038666C99D}" destId="{9808A52F-AAF7-4F12-9DA4-5D830A39D43F}" srcOrd="0" destOrd="0" presId="urn:microsoft.com/office/officeart/2008/layout/CaptionedPictures"/>
    <dgm:cxn modelId="{BA296C0D-7175-46B2-A5AB-FD55628466CC}" type="presParOf" srcId="{9808A52F-AAF7-4F12-9DA4-5D830A39D43F}" destId="{87C6401D-6D41-4727-9A23-5617987C6CBD}" srcOrd="0" destOrd="0" presId="urn:microsoft.com/office/officeart/2008/layout/CaptionedPictures"/>
    <dgm:cxn modelId="{BCEE264E-A85F-4CB5-AFC7-6C3F5F266E1B}" type="presParOf" srcId="{9808A52F-AAF7-4F12-9DA4-5D830A39D43F}" destId="{1332FCDD-0E5E-4421-A394-EB32AF2D5E8B}" srcOrd="1" destOrd="0" presId="urn:microsoft.com/office/officeart/2008/layout/CaptionedPictures"/>
    <dgm:cxn modelId="{DA4D5925-C878-4A00-B0D4-DD342932B29B}" type="presParOf" srcId="{9808A52F-AAF7-4F12-9DA4-5D830A39D43F}" destId="{069C4341-9E9A-498F-91DE-3D716D547A82}" srcOrd="2" destOrd="0" presId="urn:microsoft.com/office/officeart/2008/layout/CaptionedPictures"/>
    <dgm:cxn modelId="{52D0422B-1D05-4973-8260-D540A378EAEA}" type="presParOf" srcId="{069C4341-9E9A-498F-91DE-3D716D547A82}" destId="{F8AABDE4-EFAC-48FA-B29C-2A177502A17D}" srcOrd="0" destOrd="0" presId="urn:microsoft.com/office/officeart/2008/layout/CaptionedPictures"/>
    <dgm:cxn modelId="{5CAB7FCE-A973-4F3C-AFFB-58F82D830264}" type="presParOf" srcId="{069C4341-9E9A-498F-91DE-3D716D547A82}" destId="{C36FA4A8-4862-409B-925C-C3EAD7D59211}" srcOrd="1" destOrd="0" presId="urn:microsoft.com/office/officeart/2008/layout/CaptionedPictures"/>
    <dgm:cxn modelId="{8DC917B4-F3D9-4444-A19E-921049C2EDA2}" type="presParOf" srcId="{3C157253-2BA2-4B7D-884D-9A038666C99D}" destId="{381C8D37-CE74-46BB-8255-824C429173DF}" srcOrd="1" destOrd="0" presId="urn:microsoft.com/office/officeart/2008/layout/CaptionedPictures"/>
    <dgm:cxn modelId="{11D15F94-3D0A-49F7-A8D8-942655420725}" type="presParOf" srcId="{3C157253-2BA2-4B7D-884D-9A038666C99D}" destId="{1E36AE1C-CB23-47FF-A3FF-9D9DD830B1B0}" srcOrd="2" destOrd="0" presId="urn:microsoft.com/office/officeart/2008/layout/CaptionedPictures"/>
    <dgm:cxn modelId="{31B3C478-BBDC-43CB-8D71-F836EE795199}" type="presParOf" srcId="{1E36AE1C-CB23-47FF-A3FF-9D9DD830B1B0}" destId="{576D5315-7EDF-4730-A6CD-7870FE529304}" srcOrd="0" destOrd="0" presId="urn:microsoft.com/office/officeart/2008/layout/CaptionedPictures"/>
    <dgm:cxn modelId="{C21DE013-6C64-446D-A0D7-37B67719BA6A}" type="presParOf" srcId="{1E36AE1C-CB23-47FF-A3FF-9D9DD830B1B0}" destId="{62145DD5-07FA-4037-A0D6-66FEDCE2CC1F}" srcOrd="1" destOrd="0" presId="urn:microsoft.com/office/officeart/2008/layout/CaptionedPictures"/>
    <dgm:cxn modelId="{02656CC7-9E35-4366-9DC5-3A5ED3962823}" type="presParOf" srcId="{1E36AE1C-CB23-47FF-A3FF-9D9DD830B1B0}" destId="{2F834D3F-BE31-4689-97C3-BDC57586EE4C}" srcOrd="2" destOrd="0" presId="urn:microsoft.com/office/officeart/2008/layout/CaptionedPictures"/>
    <dgm:cxn modelId="{06391EC0-28D5-43CB-A56F-BD73729E726C}" type="presParOf" srcId="{2F834D3F-BE31-4689-97C3-BDC57586EE4C}" destId="{B101AE0D-B2C6-48D8-B0D1-5D9090552ED6}" srcOrd="0" destOrd="0" presId="urn:microsoft.com/office/officeart/2008/layout/CaptionedPictures"/>
    <dgm:cxn modelId="{0CBA4E8B-8A2B-4096-8018-21C48B32DE4A}" type="presParOf" srcId="{2F834D3F-BE31-4689-97C3-BDC57586EE4C}" destId="{D7C9D657-9520-406A-ACC1-1A982C6D0D77}" srcOrd="1" destOrd="0" presId="urn:microsoft.com/office/officeart/2008/layout/CaptionedPictures"/>
    <dgm:cxn modelId="{F1EE1AD2-5906-494F-9C2B-1C2DBE191DCB}" type="presParOf" srcId="{3C157253-2BA2-4B7D-884D-9A038666C99D}" destId="{A944FF7C-8DA7-4A29-AE27-B0EB602EF4E3}" srcOrd="3" destOrd="0" presId="urn:microsoft.com/office/officeart/2008/layout/CaptionedPictures"/>
    <dgm:cxn modelId="{D81FF418-A20F-4A86-BC3B-5E3DA5D75524}" type="presParOf" srcId="{3C157253-2BA2-4B7D-884D-9A038666C99D}" destId="{FA641C2F-BBBB-46D0-9E14-FD4670EA1BB5}" srcOrd="4" destOrd="0" presId="urn:microsoft.com/office/officeart/2008/layout/CaptionedPictures"/>
    <dgm:cxn modelId="{F77596B4-21B6-4C76-978F-5ECA3CB51D93}" type="presParOf" srcId="{FA641C2F-BBBB-46D0-9E14-FD4670EA1BB5}" destId="{EC9863FD-0D5E-467A-8CE8-261AFBCEA0B7}" srcOrd="0" destOrd="0" presId="urn:microsoft.com/office/officeart/2008/layout/CaptionedPictures"/>
    <dgm:cxn modelId="{2F38BAB5-2114-4849-9F5C-E045107554FA}" type="presParOf" srcId="{FA641C2F-BBBB-46D0-9E14-FD4670EA1BB5}" destId="{8C6D2ED2-C439-4F77-A323-25847A7668CE}" srcOrd="1" destOrd="0" presId="urn:microsoft.com/office/officeart/2008/layout/CaptionedPictures"/>
    <dgm:cxn modelId="{5F52977A-6B36-492F-81B1-0C3BF64DB67C}" type="presParOf" srcId="{FA641C2F-BBBB-46D0-9E14-FD4670EA1BB5}" destId="{A40DBA17-AB2F-42F1-B8FE-A7DAF462213A}" srcOrd="2" destOrd="0" presId="urn:microsoft.com/office/officeart/2008/layout/CaptionedPictures"/>
    <dgm:cxn modelId="{040B6250-A59C-4AC3-95B6-6D941E2FCEEB}" type="presParOf" srcId="{A40DBA17-AB2F-42F1-B8FE-A7DAF462213A}" destId="{0948C082-2ED3-42C6-B8CA-A51A6B219BD7}" srcOrd="0" destOrd="0" presId="urn:microsoft.com/office/officeart/2008/layout/CaptionedPictures"/>
    <dgm:cxn modelId="{9C0F8A92-2406-4178-9553-F1FB1D21308D}" type="presParOf" srcId="{A40DBA17-AB2F-42F1-B8FE-A7DAF462213A}" destId="{1EC09C30-970C-4F36-9169-1C0AEB87EC31}"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E628B3-F6C8-46D5-8D8C-C449F6167C3C}" type="doc">
      <dgm:prSet loTypeId="urn:microsoft.com/office/officeart/2005/8/layout/hList3" loCatId="list" qsTypeId="urn:microsoft.com/office/officeart/2005/8/quickstyle/3d1" qsCatId="3D" csTypeId="urn:microsoft.com/office/officeart/2005/8/colors/accent0_2" csCatId="mainScheme" phldr="1"/>
      <dgm:spPr/>
      <dgm:t>
        <a:bodyPr/>
        <a:lstStyle/>
        <a:p>
          <a:endParaRPr lang="fr-FR"/>
        </a:p>
      </dgm:t>
    </dgm:pt>
    <dgm:pt modelId="{7254C658-D1D8-4734-BCB4-CC34170A003B}">
      <dgm:prSet phldrT="[Texte]" custT="1"/>
      <dgm:spPr/>
      <dgm:t>
        <a:bodyPr/>
        <a:lstStyle/>
        <a:p>
          <a:r>
            <a:rPr lang="fr-FR" sz="3200" dirty="0">
              <a:solidFill>
                <a:schemeClr val="tx2"/>
              </a:solidFill>
              <a:effectLst>
                <a:outerShdw blurRad="38100" dist="38100" dir="2700000" algn="tl">
                  <a:srgbClr val="000000">
                    <a:alpha val="43137"/>
                  </a:srgbClr>
                </a:outerShdw>
              </a:effectLst>
              <a:latin typeface="Myriad Pro"/>
            </a:rPr>
            <a:t>LES 3 GABON DE L’EMERGENCE</a:t>
          </a:r>
        </a:p>
      </dgm:t>
    </dgm:pt>
    <dgm:pt modelId="{86210066-BD03-46AA-B31D-8BFD787F1939}" type="parTrans" cxnId="{F353C547-3610-4AA0-88AA-C633FA2F0790}">
      <dgm:prSet/>
      <dgm:spPr/>
      <dgm:t>
        <a:bodyPr/>
        <a:lstStyle/>
        <a:p>
          <a:endParaRPr lang="fr-FR"/>
        </a:p>
      </dgm:t>
    </dgm:pt>
    <dgm:pt modelId="{EDD7C038-51A1-4B67-ABB0-7FDBCF645007}" type="sibTrans" cxnId="{F353C547-3610-4AA0-88AA-C633FA2F0790}">
      <dgm:prSet/>
      <dgm:spPr/>
      <dgm:t>
        <a:bodyPr/>
        <a:lstStyle/>
        <a:p>
          <a:endParaRPr lang="fr-FR"/>
        </a:p>
      </dgm:t>
    </dgm:pt>
    <dgm:pt modelId="{7362AFDC-FED5-4874-B091-8846C6AB40D8}">
      <dgm:prSet phldrT="[Texte]" custT="1"/>
      <dgm:spPr/>
      <dgm:t>
        <a:bodyPr anchor="t"/>
        <a:lstStyle/>
        <a:p>
          <a:pPr algn="l"/>
          <a:endParaRPr lang="fr-FR" sz="2400" dirty="0"/>
        </a:p>
      </dgm:t>
    </dgm:pt>
    <dgm:pt modelId="{9E0439B6-E8B8-4893-90CC-F954007377E0}" type="parTrans" cxnId="{88E4B076-5F7E-48C9-A026-66D3B6F7C636}">
      <dgm:prSet/>
      <dgm:spPr/>
      <dgm:t>
        <a:bodyPr/>
        <a:lstStyle/>
        <a:p>
          <a:endParaRPr lang="fr-FR"/>
        </a:p>
      </dgm:t>
    </dgm:pt>
    <dgm:pt modelId="{EF71E4E1-21F7-4697-B8C2-286555C2AC8B}" type="sibTrans" cxnId="{88E4B076-5F7E-48C9-A026-66D3B6F7C636}">
      <dgm:prSet/>
      <dgm:spPr/>
      <dgm:t>
        <a:bodyPr/>
        <a:lstStyle/>
        <a:p>
          <a:endParaRPr lang="fr-FR"/>
        </a:p>
      </dgm:t>
    </dgm:pt>
    <dgm:pt modelId="{86461FF3-900F-4536-A062-9B7B8B0FC808}">
      <dgm:prSet phldrT="[Texte]" phldr="1"/>
      <dgm:spPr/>
      <dgm:t>
        <a:bodyPr/>
        <a:lstStyle/>
        <a:p>
          <a:endParaRPr lang="fr-FR" dirty="0">
            <a:solidFill>
              <a:schemeClr val="bg1"/>
            </a:solidFill>
          </a:endParaRPr>
        </a:p>
      </dgm:t>
    </dgm:pt>
    <dgm:pt modelId="{9D8075BA-89B4-49D4-9D5C-B2329374E857}" type="parTrans" cxnId="{0B05EE4A-0D41-40F4-AAD8-CC4CB77D9AFE}">
      <dgm:prSet/>
      <dgm:spPr/>
      <dgm:t>
        <a:bodyPr/>
        <a:lstStyle/>
        <a:p>
          <a:endParaRPr lang="fr-FR"/>
        </a:p>
      </dgm:t>
    </dgm:pt>
    <dgm:pt modelId="{4D949C06-79B1-4B31-A2EA-FA8F81F70369}" type="sibTrans" cxnId="{0B05EE4A-0D41-40F4-AAD8-CC4CB77D9AFE}">
      <dgm:prSet/>
      <dgm:spPr/>
      <dgm:t>
        <a:bodyPr/>
        <a:lstStyle/>
        <a:p>
          <a:endParaRPr lang="fr-FR"/>
        </a:p>
      </dgm:t>
    </dgm:pt>
    <dgm:pt modelId="{5A1795FA-3775-4117-88D8-2A9BEA4A9F76}">
      <dgm:prSet phldrT="[Texte]" phldr="1"/>
      <dgm:spPr/>
      <dgm:t>
        <a:bodyPr/>
        <a:lstStyle/>
        <a:p>
          <a:endParaRPr lang="fr-FR" dirty="0">
            <a:solidFill>
              <a:schemeClr val="bg1"/>
            </a:solidFill>
          </a:endParaRPr>
        </a:p>
      </dgm:t>
    </dgm:pt>
    <dgm:pt modelId="{B000EB6E-2692-4F97-81D2-E227E44BFDA2}" type="sibTrans" cxnId="{402EF9DB-8E36-4823-82E4-1CFC7D014DE6}">
      <dgm:prSet/>
      <dgm:spPr/>
      <dgm:t>
        <a:bodyPr/>
        <a:lstStyle/>
        <a:p>
          <a:endParaRPr lang="fr-FR"/>
        </a:p>
      </dgm:t>
    </dgm:pt>
    <dgm:pt modelId="{C17C6E68-44DB-415A-9643-CDFFBA381DBC}" type="parTrans" cxnId="{402EF9DB-8E36-4823-82E4-1CFC7D014DE6}">
      <dgm:prSet/>
      <dgm:spPr/>
      <dgm:t>
        <a:bodyPr/>
        <a:lstStyle/>
        <a:p>
          <a:endParaRPr lang="fr-FR"/>
        </a:p>
      </dgm:t>
    </dgm:pt>
    <dgm:pt modelId="{6D9465D1-756B-441D-8ADB-1373CDEFE39A}" type="pres">
      <dgm:prSet presAssocID="{43E628B3-F6C8-46D5-8D8C-C449F6167C3C}" presName="composite" presStyleCnt="0">
        <dgm:presLayoutVars>
          <dgm:chMax val="1"/>
          <dgm:dir/>
          <dgm:resizeHandles val="exact"/>
        </dgm:presLayoutVars>
      </dgm:prSet>
      <dgm:spPr/>
    </dgm:pt>
    <dgm:pt modelId="{DCE82900-4ACC-406E-ACAC-0B7951585DE4}" type="pres">
      <dgm:prSet presAssocID="{7254C658-D1D8-4734-BCB4-CC34170A003B}" presName="roof" presStyleLbl="dkBgShp" presStyleIdx="0" presStyleCnt="2" custScaleY="44851" custLinFactNeighborY="-13681"/>
      <dgm:spPr/>
    </dgm:pt>
    <dgm:pt modelId="{5A40B77D-E1B7-4A2F-921C-35A4A1A898C6}" type="pres">
      <dgm:prSet presAssocID="{7254C658-D1D8-4734-BCB4-CC34170A003B}" presName="pillars" presStyleCnt="0"/>
      <dgm:spPr/>
    </dgm:pt>
    <dgm:pt modelId="{DFF145B2-745D-4739-85E5-3307B796D58E}" type="pres">
      <dgm:prSet presAssocID="{7254C658-D1D8-4734-BCB4-CC34170A003B}" presName="pillar1" presStyleLbl="node1" presStyleIdx="0" presStyleCnt="3" custScaleX="101863" custScaleY="124305">
        <dgm:presLayoutVars>
          <dgm:bulletEnabled val="1"/>
        </dgm:presLayoutVars>
      </dgm:prSet>
      <dgm:spPr/>
    </dgm:pt>
    <dgm:pt modelId="{B338A4C4-C5A9-40EC-A6AB-1CF8791020A4}" type="pres">
      <dgm:prSet presAssocID="{5A1795FA-3775-4117-88D8-2A9BEA4A9F76}" presName="pillarX" presStyleLbl="node1" presStyleIdx="1" presStyleCnt="3" custScaleX="98093" custScaleY="123776">
        <dgm:presLayoutVars>
          <dgm:bulletEnabled val="1"/>
        </dgm:presLayoutVars>
      </dgm:prSet>
      <dgm:spPr/>
    </dgm:pt>
    <dgm:pt modelId="{4D12B945-E14D-4A2F-A39B-2A66D94C906B}" type="pres">
      <dgm:prSet presAssocID="{86461FF3-900F-4536-A062-9B7B8B0FC808}" presName="pillarX" presStyleLbl="node1" presStyleIdx="2" presStyleCnt="3" custScaleX="101819" custScaleY="126206" custLinFactNeighborX="145" custLinFactNeighborY="96">
        <dgm:presLayoutVars>
          <dgm:bulletEnabled val="1"/>
        </dgm:presLayoutVars>
      </dgm:prSet>
      <dgm:spPr/>
    </dgm:pt>
    <dgm:pt modelId="{F8E3EB33-8E07-4A5E-A795-C93DF6544C9E}" type="pres">
      <dgm:prSet presAssocID="{7254C658-D1D8-4734-BCB4-CC34170A003B}" presName="base" presStyleLbl="dkBgShp" presStyleIdx="1" presStyleCnt="2" custScaleY="46841" custLinFactY="6766" custLinFactNeighborX="348" custLinFactNeighborY="100000"/>
      <dgm:spPr/>
    </dgm:pt>
  </dgm:ptLst>
  <dgm:cxnLst>
    <dgm:cxn modelId="{B1F5D106-0ABF-469F-B243-51AA2A0FCC2B}" type="presOf" srcId="{43E628B3-F6C8-46D5-8D8C-C449F6167C3C}" destId="{6D9465D1-756B-441D-8ADB-1373CDEFE39A}" srcOrd="0" destOrd="0" presId="urn:microsoft.com/office/officeart/2005/8/layout/hList3"/>
    <dgm:cxn modelId="{144F1B2A-E4FE-43FD-AE47-041B70860B87}" type="presOf" srcId="{5A1795FA-3775-4117-88D8-2A9BEA4A9F76}" destId="{B338A4C4-C5A9-40EC-A6AB-1CF8791020A4}" srcOrd="0" destOrd="0" presId="urn:microsoft.com/office/officeart/2005/8/layout/hList3"/>
    <dgm:cxn modelId="{F353C547-3610-4AA0-88AA-C633FA2F0790}" srcId="{43E628B3-F6C8-46D5-8D8C-C449F6167C3C}" destId="{7254C658-D1D8-4734-BCB4-CC34170A003B}" srcOrd="0" destOrd="0" parTransId="{86210066-BD03-46AA-B31D-8BFD787F1939}" sibTransId="{EDD7C038-51A1-4B67-ABB0-7FDBCF645007}"/>
    <dgm:cxn modelId="{0B05EE4A-0D41-40F4-AAD8-CC4CB77D9AFE}" srcId="{7254C658-D1D8-4734-BCB4-CC34170A003B}" destId="{86461FF3-900F-4536-A062-9B7B8B0FC808}" srcOrd="2" destOrd="0" parTransId="{9D8075BA-89B4-49D4-9D5C-B2329374E857}" sibTransId="{4D949C06-79B1-4B31-A2EA-FA8F81F70369}"/>
    <dgm:cxn modelId="{88E4B076-5F7E-48C9-A026-66D3B6F7C636}" srcId="{7254C658-D1D8-4734-BCB4-CC34170A003B}" destId="{7362AFDC-FED5-4874-B091-8846C6AB40D8}" srcOrd="0" destOrd="0" parTransId="{9E0439B6-E8B8-4893-90CC-F954007377E0}" sibTransId="{EF71E4E1-21F7-4697-B8C2-286555C2AC8B}"/>
    <dgm:cxn modelId="{2A75D4B0-3D7D-4935-9921-5A722E684742}" type="presOf" srcId="{7362AFDC-FED5-4874-B091-8846C6AB40D8}" destId="{DFF145B2-745D-4739-85E5-3307B796D58E}" srcOrd="0" destOrd="0" presId="urn:microsoft.com/office/officeart/2005/8/layout/hList3"/>
    <dgm:cxn modelId="{1051F5C9-68C9-4A2D-A4BC-19471221A7A2}" type="presOf" srcId="{86461FF3-900F-4536-A062-9B7B8B0FC808}" destId="{4D12B945-E14D-4A2F-A39B-2A66D94C906B}" srcOrd="0" destOrd="0" presId="urn:microsoft.com/office/officeart/2005/8/layout/hList3"/>
    <dgm:cxn modelId="{F7EF90D4-A771-4BA3-B50E-2E2FCFE3A797}" type="presOf" srcId="{7254C658-D1D8-4734-BCB4-CC34170A003B}" destId="{DCE82900-4ACC-406E-ACAC-0B7951585DE4}" srcOrd="0" destOrd="0" presId="urn:microsoft.com/office/officeart/2005/8/layout/hList3"/>
    <dgm:cxn modelId="{402EF9DB-8E36-4823-82E4-1CFC7D014DE6}" srcId="{7254C658-D1D8-4734-BCB4-CC34170A003B}" destId="{5A1795FA-3775-4117-88D8-2A9BEA4A9F76}" srcOrd="1" destOrd="0" parTransId="{C17C6E68-44DB-415A-9643-CDFFBA381DBC}" sibTransId="{B000EB6E-2692-4F97-81D2-E227E44BFDA2}"/>
    <dgm:cxn modelId="{E265D207-7624-467C-B246-FFC6FCA16030}" type="presParOf" srcId="{6D9465D1-756B-441D-8ADB-1373CDEFE39A}" destId="{DCE82900-4ACC-406E-ACAC-0B7951585DE4}" srcOrd="0" destOrd="0" presId="urn:microsoft.com/office/officeart/2005/8/layout/hList3"/>
    <dgm:cxn modelId="{E0BC4FA5-3886-4086-9236-BBBDB720CED2}" type="presParOf" srcId="{6D9465D1-756B-441D-8ADB-1373CDEFE39A}" destId="{5A40B77D-E1B7-4A2F-921C-35A4A1A898C6}" srcOrd="1" destOrd="0" presId="urn:microsoft.com/office/officeart/2005/8/layout/hList3"/>
    <dgm:cxn modelId="{42653AA6-79EB-4149-8A0B-36ECEEDFE3B7}" type="presParOf" srcId="{5A40B77D-E1B7-4A2F-921C-35A4A1A898C6}" destId="{DFF145B2-745D-4739-85E5-3307B796D58E}" srcOrd="0" destOrd="0" presId="urn:microsoft.com/office/officeart/2005/8/layout/hList3"/>
    <dgm:cxn modelId="{72875715-222D-44F8-B698-E2C792C53A4C}" type="presParOf" srcId="{5A40B77D-E1B7-4A2F-921C-35A4A1A898C6}" destId="{B338A4C4-C5A9-40EC-A6AB-1CF8791020A4}" srcOrd="1" destOrd="0" presId="urn:microsoft.com/office/officeart/2005/8/layout/hList3"/>
    <dgm:cxn modelId="{F89AA606-D72F-4455-9D57-0EA61FA16994}" type="presParOf" srcId="{5A40B77D-E1B7-4A2F-921C-35A4A1A898C6}" destId="{4D12B945-E14D-4A2F-A39B-2A66D94C906B}" srcOrd="2" destOrd="0" presId="urn:microsoft.com/office/officeart/2005/8/layout/hList3"/>
    <dgm:cxn modelId="{B235D8A7-0FEB-4C45-8C11-0D8F2E23475E}" type="presParOf" srcId="{6D9465D1-756B-441D-8ADB-1373CDEFE39A}" destId="{F8E3EB33-8E07-4A5E-A795-C93DF6544C9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8D0038-A6DC-4E85-8B66-23925998840F}" type="doc">
      <dgm:prSet loTypeId="urn:microsoft.com/office/officeart/2005/8/layout/matrix1" loCatId="matrix" qsTypeId="urn:microsoft.com/office/officeart/2005/8/quickstyle/simple2" qsCatId="simple" csTypeId="urn:microsoft.com/office/officeart/2005/8/colors/accent0_2" csCatId="mainScheme" phldr="1"/>
      <dgm:spPr/>
      <dgm:t>
        <a:bodyPr/>
        <a:lstStyle/>
        <a:p>
          <a:endParaRPr lang="fr-FR"/>
        </a:p>
      </dgm:t>
    </dgm:pt>
    <dgm:pt modelId="{19DBB8A2-819A-4474-AD6A-2CA5AB32ADA3}">
      <dgm:prSet phldrT="[Texte]" custT="1"/>
      <dgm:spPr/>
      <dgm:t>
        <a:bodyPr/>
        <a:lstStyle/>
        <a:p>
          <a:r>
            <a:rPr lang="fr-FR" sz="2800" dirty="0">
              <a:effectLst>
                <a:outerShdw blurRad="38100" dist="38100" dir="2700000" algn="tl">
                  <a:srgbClr val="000000">
                    <a:alpha val="43137"/>
                  </a:srgbClr>
                </a:outerShdw>
              </a:effectLst>
            </a:rPr>
            <a:t>SECTEUR PRIMAIRE</a:t>
          </a:r>
        </a:p>
      </dgm:t>
    </dgm:pt>
    <dgm:pt modelId="{7222125F-9CDB-4E31-9970-8B3FC4567410}" type="parTrans" cxnId="{009420F5-5209-401F-B65F-D544BAFF52BC}">
      <dgm:prSet/>
      <dgm:spPr/>
      <dgm:t>
        <a:bodyPr/>
        <a:lstStyle/>
        <a:p>
          <a:endParaRPr lang="fr-FR"/>
        </a:p>
      </dgm:t>
    </dgm:pt>
    <dgm:pt modelId="{933F2393-5280-4C67-BF97-E0DCD4EAB773}" type="sibTrans" cxnId="{009420F5-5209-401F-B65F-D544BAFF52BC}">
      <dgm:prSet/>
      <dgm:spPr/>
      <dgm:t>
        <a:bodyPr/>
        <a:lstStyle/>
        <a:p>
          <a:endParaRPr lang="fr-FR"/>
        </a:p>
      </dgm:t>
    </dgm:pt>
    <dgm:pt modelId="{7B44D4CC-8D26-443D-B3DF-619D3F70B0F4}">
      <dgm:prSet phldrT="[Texte]" custT="1"/>
      <dgm:spPr/>
      <dgm:t>
        <a:bodyPr/>
        <a:lstStyle/>
        <a:p>
          <a:pPr algn="l"/>
          <a:endParaRPr lang="fr-FR" altLang="fr-FR" sz="1600" dirty="0">
            <a:solidFill>
              <a:srgbClr val="0B4CB5"/>
            </a:solidFill>
          </a:endParaRPr>
        </a:p>
      </dgm:t>
    </dgm:pt>
    <dgm:pt modelId="{554BD36E-8E3F-4856-A6C5-97138F6D1DAA}" type="parTrans" cxnId="{91408DFB-E9A3-4E1C-B193-A7C591366D8D}">
      <dgm:prSet/>
      <dgm:spPr/>
      <dgm:t>
        <a:bodyPr/>
        <a:lstStyle/>
        <a:p>
          <a:endParaRPr lang="fr-FR"/>
        </a:p>
      </dgm:t>
    </dgm:pt>
    <dgm:pt modelId="{095AA504-69E2-46A4-8358-56923D8CEDED}" type="sibTrans" cxnId="{91408DFB-E9A3-4E1C-B193-A7C591366D8D}">
      <dgm:prSet/>
      <dgm:spPr/>
      <dgm:t>
        <a:bodyPr/>
        <a:lstStyle/>
        <a:p>
          <a:endParaRPr lang="fr-FR"/>
        </a:p>
      </dgm:t>
    </dgm:pt>
    <dgm:pt modelId="{E7C3CECD-066F-464E-8DFE-2A091372DBA5}">
      <dgm:prSet phldrT="[Texte]" phldr="1" custT="1"/>
      <dgm:spPr/>
      <dgm:t>
        <a:bodyPr anchor="t"/>
        <a:lstStyle/>
        <a:p>
          <a:pPr algn="l"/>
          <a:endParaRPr lang="fr-FR" sz="2400" dirty="0">
            <a:solidFill>
              <a:schemeClr val="bg1"/>
            </a:solidFill>
          </a:endParaRPr>
        </a:p>
      </dgm:t>
    </dgm:pt>
    <dgm:pt modelId="{0123C96E-2061-4EFD-915B-DAE3D53577EE}" type="parTrans" cxnId="{911312AF-DABE-4F31-84D9-900CD6E084D6}">
      <dgm:prSet/>
      <dgm:spPr/>
      <dgm:t>
        <a:bodyPr/>
        <a:lstStyle/>
        <a:p>
          <a:endParaRPr lang="fr-FR"/>
        </a:p>
      </dgm:t>
    </dgm:pt>
    <dgm:pt modelId="{76920E16-F209-46F2-B465-F572DB7D3291}" type="sibTrans" cxnId="{911312AF-DABE-4F31-84D9-900CD6E084D6}">
      <dgm:prSet/>
      <dgm:spPr/>
      <dgm:t>
        <a:bodyPr/>
        <a:lstStyle/>
        <a:p>
          <a:endParaRPr lang="fr-FR"/>
        </a:p>
      </dgm:t>
    </dgm:pt>
    <dgm:pt modelId="{7805DD87-F82E-41D8-BA51-81D4942733CA}">
      <dgm:prSet phldrT="[Texte]" phldr="1" custT="1"/>
      <dgm:spPr/>
      <dgm:t>
        <a:bodyPr anchor="t"/>
        <a:lstStyle/>
        <a:p>
          <a:pPr algn="l"/>
          <a:endParaRPr lang="fr-FR" sz="2400" dirty="0">
            <a:solidFill>
              <a:schemeClr val="bg1"/>
            </a:solidFill>
          </a:endParaRPr>
        </a:p>
      </dgm:t>
    </dgm:pt>
    <dgm:pt modelId="{68D3173B-24BB-487D-BB9B-4476DD64AB13}" type="parTrans" cxnId="{4CA27E45-751A-460B-95E1-EAA23C27B786}">
      <dgm:prSet/>
      <dgm:spPr/>
      <dgm:t>
        <a:bodyPr/>
        <a:lstStyle/>
        <a:p>
          <a:endParaRPr lang="fr-FR"/>
        </a:p>
      </dgm:t>
    </dgm:pt>
    <dgm:pt modelId="{5BC1EBA4-6B55-4581-8B84-645C0CBFD511}" type="sibTrans" cxnId="{4CA27E45-751A-460B-95E1-EAA23C27B786}">
      <dgm:prSet/>
      <dgm:spPr/>
      <dgm:t>
        <a:bodyPr/>
        <a:lstStyle/>
        <a:p>
          <a:endParaRPr lang="fr-FR"/>
        </a:p>
      </dgm:t>
    </dgm:pt>
    <dgm:pt modelId="{9FAB3956-4F01-481C-B27B-0F198AC8BC12}">
      <dgm:prSet phldrT="[Texte]" custT="1"/>
      <dgm:spPr/>
      <dgm:t>
        <a:bodyPr/>
        <a:lstStyle/>
        <a:p>
          <a:pPr algn="l"/>
          <a:endParaRPr lang="fr-FR" sz="2000" dirty="0"/>
        </a:p>
      </dgm:t>
    </dgm:pt>
    <dgm:pt modelId="{633BB3CD-7038-4B94-8D9B-8DA9717ED841}" type="parTrans" cxnId="{C4FF144C-6068-400A-A258-217E9D55FEC6}">
      <dgm:prSet/>
      <dgm:spPr/>
      <dgm:t>
        <a:bodyPr/>
        <a:lstStyle/>
        <a:p>
          <a:endParaRPr lang="fr-FR"/>
        </a:p>
      </dgm:t>
    </dgm:pt>
    <dgm:pt modelId="{93C500AC-47CC-4EE8-9118-0C3EA0B0D7BE}" type="sibTrans" cxnId="{C4FF144C-6068-400A-A258-217E9D55FEC6}">
      <dgm:prSet/>
      <dgm:spPr/>
      <dgm:t>
        <a:bodyPr/>
        <a:lstStyle/>
        <a:p>
          <a:endParaRPr lang="fr-FR"/>
        </a:p>
      </dgm:t>
    </dgm:pt>
    <dgm:pt modelId="{8A6DBFA5-9CB4-4A4F-A7D7-569A291C62D3}" type="pres">
      <dgm:prSet presAssocID="{4A8D0038-A6DC-4E85-8B66-23925998840F}" presName="diagram" presStyleCnt="0">
        <dgm:presLayoutVars>
          <dgm:chMax val="1"/>
          <dgm:dir/>
          <dgm:animLvl val="ctr"/>
          <dgm:resizeHandles val="exact"/>
        </dgm:presLayoutVars>
      </dgm:prSet>
      <dgm:spPr/>
    </dgm:pt>
    <dgm:pt modelId="{1320E27A-3925-4530-BD2D-8A638A150AED}" type="pres">
      <dgm:prSet presAssocID="{4A8D0038-A6DC-4E85-8B66-23925998840F}" presName="matrix" presStyleCnt="0"/>
      <dgm:spPr/>
    </dgm:pt>
    <dgm:pt modelId="{4CDD7B53-97E5-4D3C-BAD7-9C827C733CD1}" type="pres">
      <dgm:prSet presAssocID="{4A8D0038-A6DC-4E85-8B66-23925998840F}" presName="tile1" presStyleLbl="node1" presStyleIdx="0" presStyleCnt="4"/>
      <dgm:spPr/>
    </dgm:pt>
    <dgm:pt modelId="{AED628F5-E563-4C03-8EC3-EA3F3F71F6C1}" type="pres">
      <dgm:prSet presAssocID="{4A8D0038-A6DC-4E85-8B66-23925998840F}" presName="tile1text" presStyleLbl="node1" presStyleIdx="0" presStyleCnt="4">
        <dgm:presLayoutVars>
          <dgm:chMax val="0"/>
          <dgm:chPref val="0"/>
          <dgm:bulletEnabled val="1"/>
        </dgm:presLayoutVars>
      </dgm:prSet>
      <dgm:spPr/>
    </dgm:pt>
    <dgm:pt modelId="{675C7609-F3D7-4CF9-9F94-9E1D6A3E6357}" type="pres">
      <dgm:prSet presAssocID="{4A8D0038-A6DC-4E85-8B66-23925998840F}" presName="tile2" presStyleLbl="node1" presStyleIdx="1" presStyleCnt="4" custLinFactNeighborX="6941" custLinFactNeighborY="-5057"/>
      <dgm:spPr/>
    </dgm:pt>
    <dgm:pt modelId="{EA51A525-8656-4963-893D-1FE763DCA0CF}" type="pres">
      <dgm:prSet presAssocID="{4A8D0038-A6DC-4E85-8B66-23925998840F}" presName="tile2text" presStyleLbl="node1" presStyleIdx="1" presStyleCnt="4">
        <dgm:presLayoutVars>
          <dgm:chMax val="0"/>
          <dgm:chPref val="0"/>
          <dgm:bulletEnabled val="1"/>
        </dgm:presLayoutVars>
      </dgm:prSet>
      <dgm:spPr/>
    </dgm:pt>
    <dgm:pt modelId="{642E6262-3CF0-49B5-B4F3-61FD8FC2BF1E}" type="pres">
      <dgm:prSet presAssocID="{4A8D0038-A6DC-4E85-8B66-23925998840F}" presName="tile3" presStyleLbl="node1" presStyleIdx="2" presStyleCnt="4"/>
      <dgm:spPr/>
    </dgm:pt>
    <dgm:pt modelId="{D8506F65-31BA-4111-900F-40825F98B31D}" type="pres">
      <dgm:prSet presAssocID="{4A8D0038-A6DC-4E85-8B66-23925998840F}" presName="tile3text" presStyleLbl="node1" presStyleIdx="2" presStyleCnt="4">
        <dgm:presLayoutVars>
          <dgm:chMax val="0"/>
          <dgm:chPref val="0"/>
          <dgm:bulletEnabled val="1"/>
        </dgm:presLayoutVars>
      </dgm:prSet>
      <dgm:spPr/>
    </dgm:pt>
    <dgm:pt modelId="{E7D7436C-9B24-4933-A3EB-A9E751F4B11D}" type="pres">
      <dgm:prSet presAssocID="{4A8D0038-A6DC-4E85-8B66-23925998840F}" presName="tile4" presStyleLbl="node1" presStyleIdx="3" presStyleCnt="4"/>
      <dgm:spPr/>
    </dgm:pt>
    <dgm:pt modelId="{209906E2-4828-4F95-BBD5-EA2B1C20526A}" type="pres">
      <dgm:prSet presAssocID="{4A8D0038-A6DC-4E85-8B66-23925998840F}" presName="tile4text" presStyleLbl="node1" presStyleIdx="3" presStyleCnt="4">
        <dgm:presLayoutVars>
          <dgm:chMax val="0"/>
          <dgm:chPref val="0"/>
          <dgm:bulletEnabled val="1"/>
        </dgm:presLayoutVars>
      </dgm:prSet>
      <dgm:spPr/>
    </dgm:pt>
    <dgm:pt modelId="{7F190D47-D99A-4D9E-8308-64581BDF35EB}" type="pres">
      <dgm:prSet presAssocID="{4A8D0038-A6DC-4E85-8B66-23925998840F}" presName="centerTile" presStyleLbl="fgShp" presStyleIdx="0" presStyleCnt="1" custLinFactNeighborX="669" custLinFactNeighborY="6241">
        <dgm:presLayoutVars>
          <dgm:chMax val="0"/>
          <dgm:chPref val="0"/>
        </dgm:presLayoutVars>
      </dgm:prSet>
      <dgm:spPr/>
    </dgm:pt>
  </dgm:ptLst>
  <dgm:cxnLst>
    <dgm:cxn modelId="{AEE19F0C-7828-4909-9DE9-9A42AD9D3E7C}" type="presOf" srcId="{E7C3CECD-066F-464E-8DFE-2A091372DBA5}" destId="{675C7609-F3D7-4CF9-9F94-9E1D6A3E6357}" srcOrd="0" destOrd="0" presId="urn:microsoft.com/office/officeart/2005/8/layout/matrix1"/>
    <dgm:cxn modelId="{5D852A16-6530-43BD-86F2-0DE332E089B4}" type="presOf" srcId="{9FAB3956-4F01-481C-B27B-0F198AC8BC12}" destId="{E7D7436C-9B24-4933-A3EB-A9E751F4B11D}" srcOrd="0" destOrd="0" presId="urn:microsoft.com/office/officeart/2005/8/layout/matrix1"/>
    <dgm:cxn modelId="{9D722B28-353F-435D-84FE-207E1E2CF30A}" type="presOf" srcId="{7B44D4CC-8D26-443D-B3DF-619D3F70B0F4}" destId="{4CDD7B53-97E5-4D3C-BAD7-9C827C733CD1}" srcOrd="0" destOrd="0" presId="urn:microsoft.com/office/officeart/2005/8/layout/matrix1"/>
    <dgm:cxn modelId="{91F3B539-572C-459B-ABF9-0FC5EC7D0C3B}" type="presOf" srcId="{7805DD87-F82E-41D8-BA51-81D4942733CA}" destId="{642E6262-3CF0-49B5-B4F3-61FD8FC2BF1E}" srcOrd="0" destOrd="0" presId="urn:microsoft.com/office/officeart/2005/8/layout/matrix1"/>
    <dgm:cxn modelId="{4CA27E45-751A-460B-95E1-EAA23C27B786}" srcId="{19DBB8A2-819A-4474-AD6A-2CA5AB32ADA3}" destId="{7805DD87-F82E-41D8-BA51-81D4942733CA}" srcOrd="2" destOrd="0" parTransId="{68D3173B-24BB-487D-BB9B-4476DD64AB13}" sibTransId="{5BC1EBA4-6B55-4581-8B84-645C0CBFD511}"/>
    <dgm:cxn modelId="{C4FF144C-6068-400A-A258-217E9D55FEC6}" srcId="{19DBB8A2-819A-4474-AD6A-2CA5AB32ADA3}" destId="{9FAB3956-4F01-481C-B27B-0F198AC8BC12}" srcOrd="3" destOrd="0" parTransId="{633BB3CD-7038-4B94-8D9B-8DA9717ED841}" sibTransId="{93C500AC-47CC-4EE8-9118-0C3EA0B0D7BE}"/>
    <dgm:cxn modelId="{5C06964E-6CF6-4F1D-8907-A5153766E915}" type="presOf" srcId="{9FAB3956-4F01-481C-B27B-0F198AC8BC12}" destId="{209906E2-4828-4F95-BBD5-EA2B1C20526A}" srcOrd="1" destOrd="0" presId="urn:microsoft.com/office/officeart/2005/8/layout/matrix1"/>
    <dgm:cxn modelId="{76E2329D-65B3-4A4A-97A2-A2A4F82FD157}" type="presOf" srcId="{19DBB8A2-819A-4474-AD6A-2CA5AB32ADA3}" destId="{7F190D47-D99A-4D9E-8308-64581BDF35EB}" srcOrd="0" destOrd="0" presId="urn:microsoft.com/office/officeart/2005/8/layout/matrix1"/>
    <dgm:cxn modelId="{911312AF-DABE-4F31-84D9-900CD6E084D6}" srcId="{19DBB8A2-819A-4474-AD6A-2CA5AB32ADA3}" destId="{E7C3CECD-066F-464E-8DFE-2A091372DBA5}" srcOrd="1" destOrd="0" parTransId="{0123C96E-2061-4EFD-915B-DAE3D53577EE}" sibTransId="{76920E16-F209-46F2-B465-F572DB7D3291}"/>
    <dgm:cxn modelId="{B80ABBB6-A987-4C47-A6FE-D3434011085B}" type="presOf" srcId="{E7C3CECD-066F-464E-8DFE-2A091372DBA5}" destId="{EA51A525-8656-4963-893D-1FE763DCA0CF}" srcOrd="1" destOrd="0" presId="urn:microsoft.com/office/officeart/2005/8/layout/matrix1"/>
    <dgm:cxn modelId="{5D8F7ABD-1CCC-44B4-B4CA-3300A76A9C81}" type="presOf" srcId="{7B44D4CC-8D26-443D-B3DF-619D3F70B0F4}" destId="{AED628F5-E563-4C03-8EC3-EA3F3F71F6C1}" srcOrd="1" destOrd="0" presId="urn:microsoft.com/office/officeart/2005/8/layout/matrix1"/>
    <dgm:cxn modelId="{009420F5-5209-401F-B65F-D544BAFF52BC}" srcId="{4A8D0038-A6DC-4E85-8B66-23925998840F}" destId="{19DBB8A2-819A-4474-AD6A-2CA5AB32ADA3}" srcOrd="0" destOrd="0" parTransId="{7222125F-9CDB-4E31-9970-8B3FC4567410}" sibTransId="{933F2393-5280-4C67-BF97-E0DCD4EAB773}"/>
    <dgm:cxn modelId="{3ED1D1F6-3856-430E-BFFA-B276E02D2966}" type="presOf" srcId="{7805DD87-F82E-41D8-BA51-81D4942733CA}" destId="{D8506F65-31BA-4111-900F-40825F98B31D}" srcOrd="1" destOrd="0" presId="urn:microsoft.com/office/officeart/2005/8/layout/matrix1"/>
    <dgm:cxn modelId="{91408DFB-E9A3-4E1C-B193-A7C591366D8D}" srcId="{19DBB8A2-819A-4474-AD6A-2CA5AB32ADA3}" destId="{7B44D4CC-8D26-443D-B3DF-619D3F70B0F4}" srcOrd="0" destOrd="0" parTransId="{554BD36E-8E3F-4856-A6C5-97138F6D1DAA}" sibTransId="{095AA504-69E2-46A4-8358-56923D8CEDED}"/>
    <dgm:cxn modelId="{6EA8A0FD-8354-458D-8677-3ABCCB5D4BA5}" type="presOf" srcId="{4A8D0038-A6DC-4E85-8B66-23925998840F}" destId="{8A6DBFA5-9CB4-4A4F-A7D7-569A291C62D3}" srcOrd="0" destOrd="0" presId="urn:microsoft.com/office/officeart/2005/8/layout/matrix1"/>
    <dgm:cxn modelId="{4DB96B2C-D94D-4E1B-A80A-A9B8695B59E3}" type="presParOf" srcId="{8A6DBFA5-9CB4-4A4F-A7D7-569A291C62D3}" destId="{1320E27A-3925-4530-BD2D-8A638A150AED}" srcOrd="0" destOrd="0" presId="urn:microsoft.com/office/officeart/2005/8/layout/matrix1"/>
    <dgm:cxn modelId="{4B2131A4-64E2-4279-8DFC-871990A7BBA2}" type="presParOf" srcId="{1320E27A-3925-4530-BD2D-8A638A150AED}" destId="{4CDD7B53-97E5-4D3C-BAD7-9C827C733CD1}" srcOrd="0" destOrd="0" presId="urn:microsoft.com/office/officeart/2005/8/layout/matrix1"/>
    <dgm:cxn modelId="{26C06943-6855-46F2-B916-CA12D9EA08CD}" type="presParOf" srcId="{1320E27A-3925-4530-BD2D-8A638A150AED}" destId="{AED628F5-E563-4C03-8EC3-EA3F3F71F6C1}" srcOrd="1" destOrd="0" presId="urn:microsoft.com/office/officeart/2005/8/layout/matrix1"/>
    <dgm:cxn modelId="{2F82900F-A4D3-40DE-8C9C-7F714049DAC4}" type="presParOf" srcId="{1320E27A-3925-4530-BD2D-8A638A150AED}" destId="{675C7609-F3D7-4CF9-9F94-9E1D6A3E6357}" srcOrd="2" destOrd="0" presId="urn:microsoft.com/office/officeart/2005/8/layout/matrix1"/>
    <dgm:cxn modelId="{5FC27D62-6AA8-49B1-9B5D-C21204013416}" type="presParOf" srcId="{1320E27A-3925-4530-BD2D-8A638A150AED}" destId="{EA51A525-8656-4963-893D-1FE763DCA0CF}" srcOrd="3" destOrd="0" presId="urn:microsoft.com/office/officeart/2005/8/layout/matrix1"/>
    <dgm:cxn modelId="{387235F5-23A0-4B26-A5F9-17D0927F2167}" type="presParOf" srcId="{1320E27A-3925-4530-BD2D-8A638A150AED}" destId="{642E6262-3CF0-49B5-B4F3-61FD8FC2BF1E}" srcOrd="4" destOrd="0" presId="urn:microsoft.com/office/officeart/2005/8/layout/matrix1"/>
    <dgm:cxn modelId="{82C1E34C-F9A3-4DB4-A623-74FF76D3477E}" type="presParOf" srcId="{1320E27A-3925-4530-BD2D-8A638A150AED}" destId="{D8506F65-31BA-4111-900F-40825F98B31D}" srcOrd="5" destOrd="0" presId="urn:microsoft.com/office/officeart/2005/8/layout/matrix1"/>
    <dgm:cxn modelId="{997A186E-DFD3-4601-A296-02CC62C9A1DC}" type="presParOf" srcId="{1320E27A-3925-4530-BD2D-8A638A150AED}" destId="{E7D7436C-9B24-4933-A3EB-A9E751F4B11D}" srcOrd="6" destOrd="0" presId="urn:microsoft.com/office/officeart/2005/8/layout/matrix1"/>
    <dgm:cxn modelId="{5E7C04F9-A37C-4FE0-9E66-D3E5965C2E27}" type="presParOf" srcId="{1320E27A-3925-4530-BD2D-8A638A150AED}" destId="{209906E2-4828-4F95-BBD5-EA2B1C20526A}" srcOrd="7" destOrd="0" presId="urn:microsoft.com/office/officeart/2005/8/layout/matrix1"/>
    <dgm:cxn modelId="{EEECB5F6-9ECE-4E6B-B499-8FC97A84850A}" type="presParOf" srcId="{8A6DBFA5-9CB4-4A4F-A7D7-569A291C62D3}" destId="{7F190D47-D99A-4D9E-8308-64581BDF35E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8D0038-A6DC-4E85-8B66-23925998840F}" type="doc">
      <dgm:prSet loTypeId="urn:microsoft.com/office/officeart/2005/8/layout/matrix1" loCatId="matrix" qsTypeId="urn:microsoft.com/office/officeart/2005/8/quickstyle/simple2" qsCatId="simple" csTypeId="urn:microsoft.com/office/officeart/2005/8/colors/accent0_2" csCatId="mainScheme" phldr="1"/>
      <dgm:spPr/>
      <dgm:t>
        <a:bodyPr/>
        <a:lstStyle/>
        <a:p>
          <a:endParaRPr lang="fr-FR"/>
        </a:p>
      </dgm:t>
    </dgm:pt>
    <dgm:pt modelId="{19DBB8A2-819A-4474-AD6A-2CA5AB32ADA3}">
      <dgm:prSet phldrT="[Texte]" custT="1"/>
      <dgm:spPr/>
      <dgm:t>
        <a:bodyPr/>
        <a:lstStyle/>
        <a:p>
          <a:r>
            <a:rPr lang="fr-FR" sz="2800" dirty="0">
              <a:effectLst>
                <a:outerShdw blurRad="38100" dist="38100" dir="2700000" algn="tl">
                  <a:srgbClr val="000000">
                    <a:alpha val="43137"/>
                  </a:srgbClr>
                </a:outerShdw>
              </a:effectLst>
            </a:rPr>
            <a:t>SECTEUR SECONDAIRE</a:t>
          </a:r>
        </a:p>
      </dgm:t>
    </dgm:pt>
    <dgm:pt modelId="{7222125F-9CDB-4E31-9970-8B3FC4567410}" type="parTrans" cxnId="{009420F5-5209-401F-B65F-D544BAFF52BC}">
      <dgm:prSet/>
      <dgm:spPr/>
      <dgm:t>
        <a:bodyPr/>
        <a:lstStyle/>
        <a:p>
          <a:endParaRPr lang="fr-FR"/>
        </a:p>
      </dgm:t>
    </dgm:pt>
    <dgm:pt modelId="{933F2393-5280-4C67-BF97-E0DCD4EAB773}" type="sibTrans" cxnId="{009420F5-5209-401F-B65F-D544BAFF52BC}">
      <dgm:prSet/>
      <dgm:spPr/>
      <dgm:t>
        <a:bodyPr/>
        <a:lstStyle/>
        <a:p>
          <a:endParaRPr lang="fr-FR"/>
        </a:p>
      </dgm:t>
    </dgm:pt>
    <dgm:pt modelId="{7B44D4CC-8D26-443D-B3DF-619D3F70B0F4}">
      <dgm:prSet phldrT="[Texte]" custT="1"/>
      <dgm:spPr/>
      <dgm:t>
        <a:bodyPr/>
        <a:lstStyle/>
        <a:p>
          <a:pPr algn="l"/>
          <a:endParaRPr lang="fr-FR" altLang="fr-FR" sz="1600" dirty="0">
            <a:solidFill>
              <a:srgbClr val="0B4CB5"/>
            </a:solidFill>
          </a:endParaRPr>
        </a:p>
      </dgm:t>
    </dgm:pt>
    <dgm:pt modelId="{554BD36E-8E3F-4856-A6C5-97138F6D1DAA}" type="parTrans" cxnId="{91408DFB-E9A3-4E1C-B193-A7C591366D8D}">
      <dgm:prSet/>
      <dgm:spPr/>
      <dgm:t>
        <a:bodyPr/>
        <a:lstStyle/>
        <a:p>
          <a:endParaRPr lang="fr-FR"/>
        </a:p>
      </dgm:t>
    </dgm:pt>
    <dgm:pt modelId="{095AA504-69E2-46A4-8358-56923D8CEDED}" type="sibTrans" cxnId="{91408DFB-E9A3-4E1C-B193-A7C591366D8D}">
      <dgm:prSet/>
      <dgm:spPr/>
      <dgm:t>
        <a:bodyPr/>
        <a:lstStyle/>
        <a:p>
          <a:endParaRPr lang="fr-FR"/>
        </a:p>
      </dgm:t>
    </dgm:pt>
    <dgm:pt modelId="{E7C3CECD-066F-464E-8DFE-2A091372DBA5}">
      <dgm:prSet phldrT="[Texte]" phldr="1" custT="1"/>
      <dgm:spPr/>
      <dgm:t>
        <a:bodyPr anchor="t"/>
        <a:lstStyle/>
        <a:p>
          <a:pPr algn="l"/>
          <a:endParaRPr lang="fr-FR" sz="2400" dirty="0">
            <a:solidFill>
              <a:schemeClr val="bg1"/>
            </a:solidFill>
          </a:endParaRPr>
        </a:p>
      </dgm:t>
    </dgm:pt>
    <dgm:pt modelId="{0123C96E-2061-4EFD-915B-DAE3D53577EE}" type="parTrans" cxnId="{911312AF-DABE-4F31-84D9-900CD6E084D6}">
      <dgm:prSet/>
      <dgm:spPr/>
      <dgm:t>
        <a:bodyPr/>
        <a:lstStyle/>
        <a:p>
          <a:endParaRPr lang="fr-FR"/>
        </a:p>
      </dgm:t>
    </dgm:pt>
    <dgm:pt modelId="{76920E16-F209-46F2-B465-F572DB7D3291}" type="sibTrans" cxnId="{911312AF-DABE-4F31-84D9-900CD6E084D6}">
      <dgm:prSet/>
      <dgm:spPr/>
      <dgm:t>
        <a:bodyPr/>
        <a:lstStyle/>
        <a:p>
          <a:endParaRPr lang="fr-FR"/>
        </a:p>
      </dgm:t>
    </dgm:pt>
    <dgm:pt modelId="{7805DD87-F82E-41D8-BA51-81D4942733CA}">
      <dgm:prSet phldrT="[Texte]" phldr="1" custT="1"/>
      <dgm:spPr/>
      <dgm:t>
        <a:bodyPr anchor="t"/>
        <a:lstStyle/>
        <a:p>
          <a:pPr algn="l"/>
          <a:endParaRPr lang="fr-FR" sz="2400" dirty="0">
            <a:solidFill>
              <a:schemeClr val="bg1"/>
            </a:solidFill>
          </a:endParaRPr>
        </a:p>
      </dgm:t>
    </dgm:pt>
    <dgm:pt modelId="{68D3173B-24BB-487D-BB9B-4476DD64AB13}" type="parTrans" cxnId="{4CA27E45-751A-460B-95E1-EAA23C27B786}">
      <dgm:prSet/>
      <dgm:spPr/>
      <dgm:t>
        <a:bodyPr/>
        <a:lstStyle/>
        <a:p>
          <a:endParaRPr lang="fr-FR"/>
        </a:p>
      </dgm:t>
    </dgm:pt>
    <dgm:pt modelId="{5BC1EBA4-6B55-4581-8B84-645C0CBFD511}" type="sibTrans" cxnId="{4CA27E45-751A-460B-95E1-EAA23C27B786}">
      <dgm:prSet/>
      <dgm:spPr/>
      <dgm:t>
        <a:bodyPr/>
        <a:lstStyle/>
        <a:p>
          <a:endParaRPr lang="fr-FR"/>
        </a:p>
      </dgm:t>
    </dgm:pt>
    <dgm:pt modelId="{9FAB3956-4F01-481C-B27B-0F198AC8BC12}">
      <dgm:prSet phldrT="[Texte]" custT="1"/>
      <dgm:spPr/>
      <dgm:t>
        <a:bodyPr/>
        <a:lstStyle/>
        <a:p>
          <a:pPr algn="l"/>
          <a:endParaRPr lang="fr-FR" sz="2000" dirty="0"/>
        </a:p>
      </dgm:t>
    </dgm:pt>
    <dgm:pt modelId="{633BB3CD-7038-4B94-8D9B-8DA9717ED841}" type="parTrans" cxnId="{C4FF144C-6068-400A-A258-217E9D55FEC6}">
      <dgm:prSet/>
      <dgm:spPr/>
      <dgm:t>
        <a:bodyPr/>
        <a:lstStyle/>
        <a:p>
          <a:endParaRPr lang="fr-FR"/>
        </a:p>
      </dgm:t>
    </dgm:pt>
    <dgm:pt modelId="{93C500AC-47CC-4EE8-9118-0C3EA0B0D7BE}" type="sibTrans" cxnId="{C4FF144C-6068-400A-A258-217E9D55FEC6}">
      <dgm:prSet/>
      <dgm:spPr/>
      <dgm:t>
        <a:bodyPr/>
        <a:lstStyle/>
        <a:p>
          <a:endParaRPr lang="fr-FR"/>
        </a:p>
      </dgm:t>
    </dgm:pt>
    <dgm:pt modelId="{8A6DBFA5-9CB4-4A4F-A7D7-569A291C62D3}" type="pres">
      <dgm:prSet presAssocID="{4A8D0038-A6DC-4E85-8B66-23925998840F}" presName="diagram" presStyleCnt="0">
        <dgm:presLayoutVars>
          <dgm:chMax val="1"/>
          <dgm:dir/>
          <dgm:animLvl val="ctr"/>
          <dgm:resizeHandles val="exact"/>
        </dgm:presLayoutVars>
      </dgm:prSet>
      <dgm:spPr/>
    </dgm:pt>
    <dgm:pt modelId="{1320E27A-3925-4530-BD2D-8A638A150AED}" type="pres">
      <dgm:prSet presAssocID="{4A8D0038-A6DC-4E85-8B66-23925998840F}" presName="matrix" presStyleCnt="0"/>
      <dgm:spPr/>
    </dgm:pt>
    <dgm:pt modelId="{4CDD7B53-97E5-4D3C-BAD7-9C827C733CD1}" type="pres">
      <dgm:prSet presAssocID="{4A8D0038-A6DC-4E85-8B66-23925998840F}" presName="tile1" presStyleLbl="node1" presStyleIdx="0" presStyleCnt="4"/>
      <dgm:spPr/>
    </dgm:pt>
    <dgm:pt modelId="{AED628F5-E563-4C03-8EC3-EA3F3F71F6C1}" type="pres">
      <dgm:prSet presAssocID="{4A8D0038-A6DC-4E85-8B66-23925998840F}" presName="tile1text" presStyleLbl="node1" presStyleIdx="0" presStyleCnt="4">
        <dgm:presLayoutVars>
          <dgm:chMax val="0"/>
          <dgm:chPref val="0"/>
          <dgm:bulletEnabled val="1"/>
        </dgm:presLayoutVars>
      </dgm:prSet>
      <dgm:spPr/>
    </dgm:pt>
    <dgm:pt modelId="{675C7609-F3D7-4CF9-9F94-9E1D6A3E6357}" type="pres">
      <dgm:prSet presAssocID="{4A8D0038-A6DC-4E85-8B66-23925998840F}" presName="tile2" presStyleLbl="node1" presStyleIdx="1" presStyleCnt="4" custLinFactNeighborX="6941" custLinFactNeighborY="-5057"/>
      <dgm:spPr/>
    </dgm:pt>
    <dgm:pt modelId="{EA51A525-8656-4963-893D-1FE763DCA0CF}" type="pres">
      <dgm:prSet presAssocID="{4A8D0038-A6DC-4E85-8B66-23925998840F}" presName="tile2text" presStyleLbl="node1" presStyleIdx="1" presStyleCnt="4">
        <dgm:presLayoutVars>
          <dgm:chMax val="0"/>
          <dgm:chPref val="0"/>
          <dgm:bulletEnabled val="1"/>
        </dgm:presLayoutVars>
      </dgm:prSet>
      <dgm:spPr/>
    </dgm:pt>
    <dgm:pt modelId="{642E6262-3CF0-49B5-B4F3-61FD8FC2BF1E}" type="pres">
      <dgm:prSet presAssocID="{4A8D0038-A6DC-4E85-8B66-23925998840F}" presName="tile3" presStyleLbl="node1" presStyleIdx="2" presStyleCnt="4"/>
      <dgm:spPr/>
    </dgm:pt>
    <dgm:pt modelId="{D8506F65-31BA-4111-900F-40825F98B31D}" type="pres">
      <dgm:prSet presAssocID="{4A8D0038-A6DC-4E85-8B66-23925998840F}" presName="tile3text" presStyleLbl="node1" presStyleIdx="2" presStyleCnt="4">
        <dgm:presLayoutVars>
          <dgm:chMax val="0"/>
          <dgm:chPref val="0"/>
          <dgm:bulletEnabled val="1"/>
        </dgm:presLayoutVars>
      </dgm:prSet>
      <dgm:spPr/>
    </dgm:pt>
    <dgm:pt modelId="{E7D7436C-9B24-4933-A3EB-A9E751F4B11D}" type="pres">
      <dgm:prSet presAssocID="{4A8D0038-A6DC-4E85-8B66-23925998840F}" presName="tile4" presStyleLbl="node1" presStyleIdx="3" presStyleCnt="4"/>
      <dgm:spPr/>
    </dgm:pt>
    <dgm:pt modelId="{209906E2-4828-4F95-BBD5-EA2B1C20526A}" type="pres">
      <dgm:prSet presAssocID="{4A8D0038-A6DC-4E85-8B66-23925998840F}" presName="tile4text" presStyleLbl="node1" presStyleIdx="3" presStyleCnt="4">
        <dgm:presLayoutVars>
          <dgm:chMax val="0"/>
          <dgm:chPref val="0"/>
          <dgm:bulletEnabled val="1"/>
        </dgm:presLayoutVars>
      </dgm:prSet>
      <dgm:spPr/>
    </dgm:pt>
    <dgm:pt modelId="{7F190D47-D99A-4D9E-8308-64581BDF35EB}" type="pres">
      <dgm:prSet presAssocID="{4A8D0038-A6DC-4E85-8B66-23925998840F}" presName="centerTile" presStyleLbl="fgShp" presStyleIdx="0" presStyleCnt="1" custLinFactNeighborX="1877" custLinFactNeighborY="17146">
        <dgm:presLayoutVars>
          <dgm:chMax val="0"/>
          <dgm:chPref val="0"/>
        </dgm:presLayoutVars>
      </dgm:prSet>
      <dgm:spPr/>
    </dgm:pt>
  </dgm:ptLst>
  <dgm:cxnLst>
    <dgm:cxn modelId="{D62AE80D-03F8-4DBA-8E39-2A48E1AE3058}" type="presOf" srcId="{9FAB3956-4F01-481C-B27B-0F198AC8BC12}" destId="{E7D7436C-9B24-4933-A3EB-A9E751F4B11D}" srcOrd="0" destOrd="0" presId="urn:microsoft.com/office/officeart/2005/8/layout/matrix1"/>
    <dgm:cxn modelId="{B630C611-F687-411A-B0CF-6D336D4D60E2}" type="presOf" srcId="{4A8D0038-A6DC-4E85-8B66-23925998840F}" destId="{8A6DBFA5-9CB4-4A4F-A7D7-569A291C62D3}" srcOrd="0" destOrd="0" presId="urn:microsoft.com/office/officeart/2005/8/layout/matrix1"/>
    <dgm:cxn modelId="{A23BE213-0192-49F0-8ED2-77A9DD6A026A}" type="presOf" srcId="{9FAB3956-4F01-481C-B27B-0F198AC8BC12}" destId="{209906E2-4828-4F95-BBD5-EA2B1C20526A}" srcOrd="1" destOrd="0" presId="urn:microsoft.com/office/officeart/2005/8/layout/matrix1"/>
    <dgm:cxn modelId="{E5E04C2E-39CC-4505-93C2-0923F4D57932}" type="presOf" srcId="{7B44D4CC-8D26-443D-B3DF-619D3F70B0F4}" destId="{4CDD7B53-97E5-4D3C-BAD7-9C827C733CD1}" srcOrd="0" destOrd="0" presId="urn:microsoft.com/office/officeart/2005/8/layout/matrix1"/>
    <dgm:cxn modelId="{4CA27E45-751A-460B-95E1-EAA23C27B786}" srcId="{19DBB8A2-819A-4474-AD6A-2CA5AB32ADA3}" destId="{7805DD87-F82E-41D8-BA51-81D4942733CA}" srcOrd="2" destOrd="0" parTransId="{68D3173B-24BB-487D-BB9B-4476DD64AB13}" sibTransId="{5BC1EBA4-6B55-4581-8B84-645C0CBFD511}"/>
    <dgm:cxn modelId="{C4FF144C-6068-400A-A258-217E9D55FEC6}" srcId="{19DBB8A2-819A-4474-AD6A-2CA5AB32ADA3}" destId="{9FAB3956-4F01-481C-B27B-0F198AC8BC12}" srcOrd="3" destOrd="0" parTransId="{633BB3CD-7038-4B94-8D9B-8DA9717ED841}" sibTransId="{93C500AC-47CC-4EE8-9118-0C3EA0B0D7BE}"/>
    <dgm:cxn modelId="{AAB6DE56-FE6D-4C78-ABC9-C4FA4BCE33DC}" type="presOf" srcId="{E7C3CECD-066F-464E-8DFE-2A091372DBA5}" destId="{675C7609-F3D7-4CF9-9F94-9E1D6A3E6357}" srcOrd="0" destOrd="0" presId="urn:microsoft.com/office/officeart/2005/8/layout/matrix1"/>
    <dgm:cxn modelId="{A3BA3563-32E8-47DB-94A7-00783C3D5454}" type="presOf" srcId="{7805DD87-F82E-41D8-BA51-81D4942733CA}" destId="{642E6262-3CF0-49B5-B4F3-61FD8FC2BF1E}" srcOrd="0" destOrd="0" presId="urn:microsoft.com/office/officeart/2005/8/layout/matrix1"/>
    <dgm:cxn modelId="{911312AF-DABE-4F31-84D9-900CD6E084D6}" srcId="{19DBB8A2-819A-4474-AD6A-2CA5AB32ADA3}" destId="{E7C3CECD-066F-464E-8DFE-2A091372DBA5}" srcOrd="1" destOrd="0" parTransId="{0123C96E-2061-4EFD-915B-DAE3D53577EE}" sibTransId="{76920E16-F209-46F2-B465-F572DB7D3291}"/>
    <dgm:cxn modelId="{5E456CC1-FAFC-4F61-97D2-9507652D7725}" type="presOf" srcId="{E7C3CECD-066F-464E-8DFE-2A091372DBA5}" destId="{EA51A525-8656-4963-893D-1FE763DCA0CF}" srcOrd="1" destOrd="0" presId="urn:microsoft.com/office/officeart/2005/8/layout/matrix1"/>
    <dgm:cxn modelId="{367929E9-9747-40B6-A27F-2B5BE60A3187}" type="presOf" srcId="{7B44D4CC-8D26-443D-B3DF-619D3F70B0F4}" destId="{AED628F5-E563-4C03-8EC3-EA3F3F71F6C1}" srcOrd="1" destOrd="0" presId="urn:microsoft.com/office/officeart/2005/8/layout/matrix1"/>
    <dgm:cxn modelId="{009420F5-5209-401F-B65F-D544BAFF52BC}" srcId="{4A8D0038-A6DC-4E85-8B66-23925998840F}" destId="{19DBB8A2-819A-4474-AD6A-2CA5AB32ADA3}" srcOrd="0" destOrd="0" parTransId="{7222125F-9CDB-4E31-9970-8B3FC4567410}" sibTransId="{933F2393-5280-4C67-BF97-E0DCD4EAB773}"/>
    <dgm:cxn modelId="{91408DFB-E9A3-4E1C-B193-A7C591366D8D}" srcId="{19DBB8A2-819A-4474-AD6A-2CA5AB32ADA3}" destId="{7B44D4CC-8D26-443D-B3DF-619D3F70B0F4}" srcOrd="0" destOrd="0" parTransId="{554BD36E-8E3F-4856-A6C5-97138F6D1DAA}" sibTransId="{095AA504-69E2-46A4-8358-56923D8CEDED}"/>
    <dgm:cxn modelId="{FB6C9BFD-44FD-428B-8666-D8F0E815A93A}" type="presOf" srcId="{19DBB8A2-819A-4474-AD6A-2CA5AB32ADA3}" destId="{7F190D47-D99A-4D9E-8308-64581BDF35EB}" srcOrd="0" destOrd="0" presId="urn:microsoft.com/office/officeart/2005/8/layout/matrix1"/>
    <dgm:cxn modelId="{712277FF-5A68-47EB-BD9E-09081B9D8512}" type="presOf" srcId="{7805DD87-F82E-41D8-BA51-81D4942733CA}" destId="{D8506F65-31BA-4111-900F-40825F98B31D}" srcOrd="1" destOrd="0" presId="urn:microsoft.com/office/officeart/2005/8/layout/matrix1"/>
    <dgm:cxn modelId="{8ACF6751-5831-40B5-96C0-C460C196F1FA}" type="presParOf" srcId="{8A6DBFA5-9CB4-4A4F-A7D7-569A291C62D3}" destId="{1320E27A-3925-4530-BD2D-8A638A150AED}" srcOrd="0" destOrd="0" presId="urn:microsoft.com/office/officeart/2005/8/layout/matrix1"/>
    <dgm:cxn modelId="{26B0FD75-DEA1-4DD9-96B7-6552B50371CE}" type="presParOf" srcId="{1320E27A-3925-4530-BD2D-8A638A150AED}" destId="{4CDD7B53-97E5-4D3C-BAD7-9C827C733CD1}" srcOrd="0" destOrd="0" presId="urn:microsoft.com/office/officeart/2005/8/layout/matrix1"/>
    <dgm:cxn modelId="{DDEE40AC-ACD3-46E8-9998-364258DC3AB4}" type="presParOf" srcId="{1320E27A-3925-4530-BD2D-8A638A150AED}" destId="{AED628F5-E563-4C03-8EC3-EA3F3F71F6C1}" srcOrd="1" destOrd="0" presId="urn:microsoft.com/office/officeart/2005/8/layout/matrix1"/>
    <dgm:cxn modelId="{72A8FEDD-A4C5-4046-AA85-0D646D53F568}" type="presParOf" srcId="{1320E27A-3925-4530-BD2D-8A638A150AED}" destId="{675C7609-F3D7-4CF9-9F94-9E1D6A3E6357}" srcOrd="2" destOrd="0" presId="urn:microsoft.com/office/officeart/2005/8/layout/matrix1"/>
    <dgm:cxn modelId="{FB21F24A-7B2D-4224-BD81-34E14FD01AFB}" type="presParOf" srcId="{1320E27A-3925-4530-BD2D-8A638A150AED}" destId="{EA51A525-8656-4963-893D-1FE763DCA0CF}" srcOrd="3" destOrd="0" presId="urn:microsoft.com/office/officeart/2005/8/layout/matrix1"/>
    <dgm:cxn modelId="{0541EFFA-C571-461A-AA09-E4AC23639FA5}" type="presParOf" srcId="{1320E27A-3925-4530-BD2D-8A638A150AED}" destId="{642E6262-3CF0-49B5-B4F3-61FD8FC2BF1E}" srcOrd="4" destOrd="0" presId="urn:microsoft.com/office/officeart/2005/8/layout/matrix1"/>
    <dgm:cxn modelId="{68518C03-0690-4621-84E5-19EA9F0F74F7}" type="presParOf" srcId="{1320E27A-3925-4530-BD2D-8A638A150AED}" destId="{D8506F65-31BA-4111-900F-40825F98B31D}" srcOrd="5" destOrd="0" presId="urn:microsoft.com/office/officeart/2005/8/layout/matrix1"/>
    <dgm:cxn modelId="{AD2C540D-E65A-43CB-85DE-9527247B49DF}" type="presParOf" srcId="{1320E27A-3925-4530-BD2D-8A638A150AED}" destId="{E7D7436C-9B24-4933-A3EB-A9E751F4B11D}" srcOrd="6" destOrd="0" presId="urn:microsoft.com/office/officeart/2005/8/layout/matrix1"/>
    <dgm:cxn modelId="{A81DF917-9AC2-41B7-998D-C6FA3C20E422}" type="presParOf" srcId="{1320E27A-3925-4530-BD2D-8A638A150AED}" destId="{209906E2-4828-4F95-BBD5-EA2B1C20526A}" srcOrd="7" destOrd="0" presId="urn:microsoft.com/office/officeart/2005/8/layout/matrix1"/>
    <dgm:cxn modelId="{78A53FB1-48E1-4D0C-99A7-A47581BAE752}" type="presParOf" srcId="{8A6DBFA5-9CB4-4A4F-A7D7-569A291C62D3}" destId="{7F190D47-D99A-4D9E-8308-64581BDF35E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8D0038-A6DC-4E85-8B66-23925998840F}" type="doc">
      <dgm:prSet loTypeId="urn:microsoft.com/office/officeart/2005/8/layout/matrix1" loCatId="matrix" qsTypeId="urn:microsoft.com/office/officeart/2005/8/quickstyle/simple2" qsCatId="simple" csTypeId="urn:microsoft.com/office/officeart/2005/8/colors/accent0_2" csCatId="mainScheme" phldr="1"/>
      <dgm:spPr/>
      <dgm:t>
        <a:bodyPr/>
        <a:lstStyle/>
        <a:p>
          <a:endParaRPr lang="fr-FR"/>
        </a:p>
      </dgm:t>
    </dgm:pt>
    <dgm:pt modelId="{19DBB8A2-819A-4474-AD6A-2CA5AB32ADA3}">
      <dgm:prSet phldrT="[Texte]" custT="1"/>
      <dgm:spPr/>
      <dgm:t>
        <a:bodyPr/>
        <a:lstStyle/>
        <a:p>
          <a:r>
            <a:rPr lang="fr-FR" sz="2800" dirty="0">
              <a:effectLst>
                <a:outerShdw blurRad="38100" dist="38100" dir="2700000" algn="tl">
                  <a:srgbClr val="000000">
                    <a:alpha val="43137"/>
                  </a:srgbClr>
                </a:outerShdw>
              </a:effectLst>
            </a:rPr>
            <a:t>SECTEUR TERTIAIRE</a:t>
          </a:r>
        </a:p>
      </dgm:t>
    </dgm:pt>
    <dgm:pt modelId="{7222125F-9CDB-4E31-9970-8B3FC4567410}" type="parTrans" cxnId="{009420F5-5209-401F-B65F-D544BAFF52BC}">
      <dgm:prSet/>
      <dgm:spPr/>
      <dgm:t>
        <a:bodyPr/>
        <a:lstStyle/>
        <a:p>
          <a:endParaRPr lang="fr-FR"/>
        </a:p>
      </dgm:t>
    </dgm:pt>
    <dgm:pt modelId="{933F2393-5280-4C67-BF97-E0DCD4EAB773}" type="sibTrans" cxnId="{009420F5-5209-401F-B65F-D544BAFF52BC}">
      <dgm:prSet/>
      <dgm:spPr/>
      <dgm:t>
        <a:bodyPr/>
        <a:lstStyle/>
        <a:p>
          <a:endParaRPr lang="fr-FR"/>
        </a:p>
      </dgm:t>
    </dgm:pt>
    <dgm:pt modelId="{7B44D4CC-8D26-443D-B3DF-619D3F70B0F4}">
      <dgm:prSet phldrT="[Texte]" custT="1"/>
      <dgm:spPr/>
      <dgm:t>
        <a:bodyPr/>
        <a:lstStyle/>
        <a:p>
          <a:pPr algn="l"/>
          <a:endParaRPr lang="fr-FR" altLang="fr-FR" sz="1600" dirty="0">
            <a:solidFill>
              <a:srgbClr val="0B4CB5"/>
            </a:solidFill>
          </a:endParaRPr>
        </a:p>
      </dgm:t>
    </dgm:pt>
    <dgm:pt modelId="{554BD36E-8E3F-4856-A6C5-97138F6D1DAA}" type="parTrans" cxnId="{91408DFB-E9A3-4E1C-B193-A7C591366D8D}">
      <dgm:prSet/>
      <dgm:spPr/>
      <dgm:t>
        <a:bodyPr/>
        <a:lstStyle/>
        <a:p>
          <a:endParaRPr lang="fr-FR"/>
        </a:p>
      </dgm:t>
    </dgm:pt>
    <dgm:pt modelId="{095AA504-69E2-46A4-8358-56923D8CEDED}" type="sibTrans" cxnId="{91408DFB-E9A3-4E1C-B193-A7C591366D8D}">
      <dgm:prSet/>
      <dgm:spPr/>
      <dgm:t>
        <a:bodyPr/>
        <a:lstStyle/>
        <a:p>
          <a:endParaRPr lang="fr-FR"/>
        </a:p>
      </dgm:t>
    </dgm:pt>
    <dgm:pt modelId="{E7C3CECD-066F-464E-8DFE-2A091372DBA5}">
      <dgm:prSet phldrT="[Texte]" phldr="1" custT="1"/>
      <dgm:spPr/>
      <dgm:t>
        <a:bodyPr anchor="t"/>
        <a:lstStyle/>
        <a:p>
          <a:pPr algn="l"/>
          <a:endParaRPr lang="fr-FR" sz="2400" dirty="0">
            <a:solidFill>
              <a:schemeClr val="bg1"/>
            </a:solidFill>
          </a:endParaRPr>
        </a:p>
      </dgm:t>
    </dgm:pt>
    <dgm:pt modelId="{0123C96E-2061-4EFD-915B-DAE3D53577EE}" type="parTrans" cxnId="{911312AF-DABE-4F31-84D9-900CD6E084D6}">
      <dgm:prSet/>
      <dgm:spPr/>
      <dgm:t>
        <a:bodyPr/>
        <a:lstStyle/>
        <a:p>
          <a:endParaRPr lang="fr-FR"/>
        </a:p>
      </dgm:t>
    </dgm:pt>
    <dgm:pt modelId="{76920E16-F209-46F2-B465-F572DB7D3291}" type="sibTrans" cxnId="{911312AF-DABE-4F31-84D9-900CD6E084D6}">
      <dgm:prSet/>
      <dgm:spPr/>
      <dgm:t>
        <a:bodyPr/>
        <a:lstStyle/>
        <a:p>
          <a:endParaRPr lang="fr-FR"/>
        </a:p>
      </dgm:t>
    </dgm:pt>
    <dgm:pt modelId="{7805DD87-F82E-41D8-BA51-81D4942733CA}">
      <dgm:prSet phldrT="[Texte]" phldr="1" custT="1"/>
      <dgm:spPr/>
      <dgm:t>
        <a:bodyPr anchor="t"/>
        <a:lstStyle/>
        <a:p>
          <a:pPr algn="l"/>
          <a:endParaRPr lang="fr-FR" sz="2400" dirty="0">
            <a:solidFill>
              <a:schemeClr val="bg1"/>
            </a:solidFill>
          </a:endParaRPr>
        </a:p>
      </dgm:t>
    </dgm:pt>
    <dgm:pt modelId="{68D3173B-24BB-487D-BB9B-4476DD64AB13}" type="parTrans" cxnId="{4CA27E45-751A-460B-95E1-EAA23C27B786}">
      <dgm:prSet/>
      <dgm:spPr/>
      <dgm:t>
        <a:bodyPr/>
        <a:lstStyle/>
        <a:p>
          <a:endParaRPr lang="fr-FR"/>
        </a:p>
      </dgm:t>
    </dgm:pt>
    <dgm:pt modelId="{5BC1EBA4-6B55-4581-8B84-645C0CBFD511}" type="sibTrans" cxnId="{4CA27E45-751A-460B-95E1-EAA23C27B786}">
      <dgm:prSet/>
      <dgm:spPr/>
      <dgm:t>
        <a:bodyPr/>
        <a:lstStyle/>
        <a:p>
          <a:endParaRPr lang="fr-FR"/>
        </a:p>
      </dgm:t>
    </dgm:pt>
    <dgm:pt modelId="{9FAB3956-4F01-481C-B27B-0F198AC8BC12}">
      <dgm:prSet phldrT="[Texte]" custT="1"/>
      <dgm:spPr/>
      <dgm:t>
        <a:bodyPr/>
        <a:lstStyle/>
        <a:p>
          <a:pPr algn="l"/>
          <a:endParaRPr lang="fr-FR" sz="2000" dirty="0"/>
        </a:p>
      </dgm:t>
    </dgm:pt>
    <dgm:pt modelId="{633BB3CD-7038-4B94-8D9B-8DA9717ED841}" type="parTrans" cxnId="{C4FF144C-6068-400A-A258-217E9D55FEC6}">
      <dgm:prSet/>
      <dgm:spPr/>
      <dgm:t>
        <a:bodyPr/>
        <a:lstStyle/>
        <a:p>
          <a:endParaRPr lang="fr-FR"/>
        </a:p>
      </dgm:t>
    </dgm:pt>
    <dgm:pt modelId="{93C500AC-47CC-4EE8-9118-0C3EA0B0D7BE}" type="sibTrans" cxnId="{C4FF144C-6068-400A-A258-217E9D55FEC6}">
      <dgm:prSet/>
      <dgm:spPr/>
      <dgm:t>
        <a:bodyPr/>
        <a:lstStyle/>
        <a:p>
          <a:endParaRPr lang="fr-FR"/>
        </a:p>
      </dgm:t>
    </dgm:pt>
    <dgm:pt modelId="{8A6DBFA5-9CB4-4A4F-A7D7-569A291C62D3}" type="pres">
      <dgm:prSet presAssocID="{4A8D0038-A6DC-4E85-8B66-23925998840F}" presName="diagram" presStyleCnt="0">
        <dgm:presLayoutVars>
          <dgm:chMax val="1"/>
          <dgm:dir/>
          <dgm:animLvl val="ctr"/>
          <dgm:resizeHandles val="exact"/>
        </dgm:presLayoutVars>
      </dgm:prSet>
      <dgm:spPr/>
    </dgm:pt>
    <dgm:pt modelId="{1320E27A-3925-4530-BD2D-8A638A150AED}" type="pres">
      <dgm:prSet presAssocID="{4A8D0038-A6DC-4E85-8B66-23925998840F}" presName="matrix" presStyleCnt="0"/>
      <dgm:spPr/>
    </dgm:pt>
    <dgm:pt modelId="{4CDD7B53-97E5-4D3C-BAD7-9C827C733CD1}" type="pres">
      <dgm:prSet presAssocID="{4A8D0038-A6DC-4E85-8B66-23925998840F}" presName="tile1" presStyleLbl="node1" presStyleIdx="0" presStyleCnt="4"/>
      <dgm:spPr/>
    </dgm:pt>
    <dgm:pt modelId="{AED628F5-E563-4C03-8EC3-EA3F3F71F6C1}" type="pres">
      <dgm:prSet presAssocID="{4A8D0038-A6DC-4E85-8B66-23925998840F}" presName="tile1text" presStyleLbl="node1" presStyleIdx="0" presStyleCnt="4">
        <dgm:presLayoutVars>
          <dgm:chMax val="0"/>
          <dgm:chPref val="0"/>
          <dgm:bulletEnabled val="1"/>
        </dgm:presLayoutVars>
      </dgm:prSet>
      <dgm:spPr/>
    </dgm:pt>
    <dgm:pt modelId="{675C7609-F3D7-4CF9-9F94-9E1D6A3E6357}" type="pres">
      <dgm:prSet presAssocID="{4A8D0038-A6DC-4E85-8B66-23925998840F}" presName="tile2" presStyleLbl="node1" presStyleIdx="1" presStyleCnt="4" custLinFactNeighborX="6941" custLinFactNeighborY="-5057"/>
      <dgm:spPr/>
    </dgm:pt>
    <dgm:pt modelId="{EA51A525-8656-4963-893D-1FE763DCA0CF}" type="pres">
      <dgm:prSet presAssocID="{4A8D0038-A6DC-4E85-8B66-23925998840F}" presName="tile2text" presStyleLbl="node1" presStyleIdx="1" presStyleCnt="4">
        <dgm:presLayoutVars>
          <dgm:chMax val="0"/>
          <dgm:chPref val="0"/>
          <dgm:bulletEnabled val="1"/>
        </dgm:presLayoutVars>
      </dgm:prSet>
      <dgm:spPr/>
    </dgm:pt>
    <dgm:pt modelId="{642E6262-3CF0-49B5-B4F3-61FD8FC2BF1E}" type="pres">
      <dgm:prSet presAssocID="{4A8D0038-A6DC-4E85-8B66-23925998840F}" presName="tile3" presStyleLbl="node1" presStyleIdx="2" presStyleCnt="4"/>
      <dgm:spPr/>
    </dgm:pt>
    <dgm:pt modelId="{D8506F65-31BA-4111-900F-40825F98B31D}" type="pres">
      <dgm:prSet presAssocID="{4A8D0038-A6DC-4E85-8B66-23925998840F}" presName="tile3text" presStyleLbl="node1" presStyleIdx="2" presStyleCnt="4">
        <dgm:presLayoutVars>
          <dgm:chMax val="0"/>
          <dgm:chPref val="0"/>
          <dgm:bulletEnabled val="1"/>
        </dgm:presLayoutVars>
      </dgm:prSet>
      <dgm:spPr/>
    </dgm:pt>
    <dgm:pt modelId="{E7D7436C-9B24-4933-A3EB-A9E751F4B11D}" type="pres">
      <dgm:prSet presAssocID="{4A8D0038-A6DC-4E85-8B66-23925998840F}" presName="tile4" presStyleLbl="node1" presStyleIdx="3" presStyleCnt="4"/>
      <dgm:spPr/>
    </dgm:pt>
    <dgm:pt modelId="{209906E2-4828-4F95-BBD5-EA2B1C20526A}" type="pres">
      <dgm:prSet presAssocID="{4A8D0038-A6DC-4E85-8B66-23925998840F}" presName="tile4text" presStyleLbl="node1" presStyleIdx="3" presStyleCnt="4">
        <dgm:presLayoutVars>
          <dgm:chMax val="0"/>
          <dgm:chPref val="0"/>
          <dgm:bulletEnabled val="1"/>
        </dgm:presLayoutVars>
      </dgm:prSet>
      <dgm:spPr/>
    </dgm:pt>
    <dgm:pt modelId="{7F190D47-D99A-4D9E-8308-64581BDF35EB}" type="pres">
      <dgm:prSet presAssocID="{4A8D0038-A6DC-4E85-8B66-23925998840F}" presName="centerTile" presStyleLbl="fgShp" presStyleIdx="0" presStyleCnt="1" custLinFactNeighborX="43" custLinFactNeighborY="-2165">
        <dgm:presLayoutVars>
          <dgm:chMax val="0"/>
          <dgm:chPref val="0"/>
        </dgm:presLayoutVars>
      </dgm:prSet>
      <dgm:spPr/>
    </dgm:pt>
  </dgm:ptLst>
  <dgm:cxnLst>
    <dgm:cxn modelId="{4CA27E45-751A-460B-95E1-EAA23C27B786}" srcId="{19DBB8A2-819A-4474-AD6A-2CA5AB32ADA3}" destId="{7805DD87-F82E-41D8-BA51-81D4942733CA}" srcOrd="2" destOrd="0" parTransId="{68D3173B-24BB-487D-BB9B-4476DD64AB13}" sibTransId="{5BC1EBA4-6B55-4581-8B84-645C0CBFD511}"/>
    <dgm:cxn modelId="{C9F3A549-B14F-4694-9A5E-4B7C635D7E46}" type="presOf" srcId="{7805DD87-F82E-41D8-BA51-81D4942733CA}" destId="{642E6262-3CF0-49B5-B4F3-61FD8FC2BF1E}" srcOrd="0" destOrd="0" presId="urn:microsoft.com/office/officeart/2005/8/layout/matrix1"/>
    <dgm:cxn modelId="{C4FF144C-6068-400A-A258-217E9D55FEC6}" srcId="{19DBB8A2-819A-4474-AD6A-2CA5AB32ADA3}" destId="{9FAB3956-4F01-481C-B27B-0F198AC8BC12}" srcOrd="3" destOrd="0" parTransId="{633BB3CD-7038-4B94-8D9B-8DA9717ED841}" sibTransId="{93C500AC-47CC-4EE8-9118-0C3EA0B0D7BE}"/>
    <dgm:cxn modelId="{3C982870-E31F-4BA4-A327-FF6C6016B2D1}" type="presOf" srcId="{E7C3CECD-066F-464E-8DFE-2A091372DBA5}" destId="{675C7609-F3D7-4CF9-9F94-9E1D6A3E6357}" srcOrd="0" destOrd="0" presId="urn:microsoft.com/office/officeart/2005/8/layout/matrix1"/>
    <dgm:cxn modelId="{5460E484-336B-40ED-A160-A14F8D7D9E15}" type="presOf" srcId="{7805DD87-F82E-41D8-BA51-81D4942733CA}" destId="{D8506F65-31BA-4111-900F-40825F98B31D}" srcOrd="1" destOrd="0" presId="urn:microsoft.com/office/officeart/2005/8/layout/matrix1"/>
    <dgm:cxn modelId="{0C80888A-70D4-444A-9D20-BD836E15E6EB}" type="presOf" srcId="{7B44D4CC-8D26-443D-B3DF-619D3F70B0F4}" destId="{AED628F5-E563-4C03-8EC3-EA3F3F71F6C1}" srcOrd="1" destOrd="0" presId="urn:microsoft.com/office/officeart/2005/8/layout/matrix1"/>
    <dgm:cxn modelId="{911312AF-DABE-4F31-84D9-900CD6E084D6}" srcId="{19DBB8A2-819A-4474-AD6A-2CA5AB32ADA3}" destId="{E7C3CECD-066F-464E-8DFE-2A091372DBA5}" srcOrd="1" destOrd="0" parTransId="{0123C96E-2061-4EFD-915B-DAE3D53577EE}" sibTransId="{76920E16-F209-46F2-B465-F572DB7D3291}"/>
    <dgm:cxn modelId="{60526FB4-4BEE-4947-B71F-34EEB7A734E3}" type="presOf" srcId="{E7C3CECD-066F-464E-8DFE-2A091372DBA5}" destId="{EA51A525-8656-4963-893D-1FE763DCA0CF}" srcOrd="1" destOrd="0" presId="urn:microsoft.com/office/officeart/2005/8/layout/matrix1"/>
    <dgm:cxn modelId="{CB3600B6-636E-44B4-B481-318C42FAE1F1}" type="presOf" srcId="{19DBB8A2-819A-4474-AD6A-2CA5AB32ADA3}" destId="{7F190D47-D99A-4D9E-8308-64581BDF35EB}" srcOrd="0" destOrd="0" presId="urn:microsoft.com/office/officeart/2005/8/layout/matrix1"/>
    <dgm:cxn modelId="{FEA175B9-85BC-487A-8E5A-333F5A1834C4}" type="presOf" srcId="{9FAB3956-4F01-481C-B27B-0F198AC8BC12}" destId="{209906E2-4828-4F95-BBD5-EA2B1C20526A}" srcOrd="1" destOrd="0" presId="urn:microsoft.com/office/officeart/2005/8/layout/matrix1"/>
    <dgm:cxn modelId="{F4B339C0-08AB-4EB6-8363-4B4268197B23}" type="presOf" srcId="{7B44D4CC-8D26-443D-B3DF-619D3F70B0F4}" destId="{4CDD7B53-97E5-4D3C-BAD7-9C827C733CD1}" srcOrd="0" destOrd="0" presId="urn:microsoft.com/office/officeart/2005/8/layout/matrix1"/>
    <dgm:cxn modelId="{7B7B09DB-D892-4DF8-82A1-D7B163D63C4D}" type="presOf" srcId="{4A8D0038-A6DC-4E85-8B66-23925998840F}" destId="{8A6DBFA5-9CB4-4A4F-A7D7-569A291C62D3}" srcOrd="0" destOrd="0" presId="urn:microsoft.com/office/officeart/2005/8/layout/matrix1"/>
    <dgm:cxn modelId="{009420F5-5209-401F-B65F-D544BAFF52BC}" srcId="{4A8D0038-A6DC-4E85-8B66-23925998840F}" destId="{19DBB8A2-819A-4474-AD6A-2CA5AB32ADA3}" srcOrd="0" destOrd="0" parTransId="{7222125F-9CDB-4E31-9970-8B3FC4567410}" sibTransId="{933F2393-5280-4C67-BF97-E0DCD4EAB773}"/>
    <dgm:cxn modelId="{AD246FFA-C7F9-4AD3-B47D-1B48A4CCE958}" type="presOf" srcId="{9FAB3956-4F01-481C-B27B-0F198AC8BC12}" destId="{E7D7436C-9B24-4933-A3EB-A9E751F4B11D}" srcOrd="0" destOrd="0" presId="urn:microsoft.com/office/officeart/2005/8/layout/matrix1"/>
    <dgm:cxn modelId="{91408DFB-E9A3-4E1C-B193-A7C591366D8D}" srcId="{19DBB8A2-819A-4474-AD6A-2CA5AB32ADA3}" destId="{7B44D4CC-8D26-443D-B3DF-619D3F70B0F4}" srcOrd="0" destOrd="0" parTransId="{554BD36E-8E3F-4856-A6C5-97138F6D1DAA}" sibTransId="{095AA504-69E2-46A4-8358-56923D8CEDED}"/>
    <dgm:cxn modelId="{D0573D67-D17B-4D53-B2D4-992043B447F0}" type="presParOf" srcId="{8A6DBFA5-9CB4-4A4F-A7D7-569A291C62D3}" destId="{1320E27A-3925-4530-BD2D-8A638A150AED}" srcOrd="0" destOrd="0" presId="urn:microsoft.com/office/officeart/2005/8/layout/matrix1"/>
    <dgm:cxn modelId="{7AB55A80-F570-4BEE-9A65-3A97F31915BC}" type="presParOf" srcId="{1320E27A-3925-4530-BD2D-8A638A150AED}" destId="{4CDD7B53-97E5-4D3C-BAD7-9C827C733CD1}" srcOrd="0" destOrd="0" presId="urn:microsoft.com/office/officeart/2005/8/layout/matrix1"/>
    <dgm:cxn modelId="{D435071B-2419-4562-AA19-174127A70E20}" type="presParOf" srcId="{1320E27A-3925-4530-BD2D-8A638A150AED}" destId="{AED628F5-E563-4C03-8EC3-EA3F3F71F6C1}" srcOrd="1" destOrd="0" presId="urn:microsoft.com/office/officeart/2005/8/layout/matrix1"/>
    <dgm:cxn modelId="{F285ED2C-31F6-47A0-97E1-ED7EBC4F8BD5}" type="presParOf" srcId="{1320E27A-3925-4530-BD2D-8A638A150AED}" destId="{675C7609-F3D7-4CF9-9F94-9E1D6A3E6357}" srcOrd="2" destOrd="0" presId="urn:microsoft.com/office/officeart/2005/8/layout/matrix1"/>
    <dgm:cxn modelId="{2E6F325F-BCBE-4EF2-AB5F-C588BC690F09}" type="presParOf" srcId="{1320E27A-3925-4530-BD2D-8A638A150AED}" destId="{EA51A525-8656-4963-893D-1FE763DCA0CF}" srcOrd="3" destOrd="0" presId="urn:microsoft.com/office/officeart/2005/8/layout/matrix1"/>
    <dgm:cxn modelId="{76E66CFB-C63C-4DD5-95C3-CA20A83A8029}" type="presParOf" srcId="{1320E27A-3925-4530-BD2D-8A638A150AED}" destId="{642E6262-3CF0-49B5-B4F3-61FD8FC2BF1E}" srcOrd="4" destOrd="0" presId="urn:microsoft.com/office/officeart/2005/8/layout/matrix1"/>
    <dgm:cxn modelId="{131EE74D-1815-419F-8155-8B097EECF525}" type="presParOf" srcId="{1320E27A-3925-4530-BD2D-8A638A150AED}" destId="{D8506F65-31BA-4111-900F-40825F98B31D}" srcOrd="5" destOrd="0" presId="urn:microsoft.com/office/officeart/2005/8/layout/matrix1"/>
    <dgm:cxn modelId="{E7923003-4439-4DB5-9546-24A954F37F1D}" type="presParOf" srcId="{1320E27A-3925-4530-BD2D-8A638A150AED}" destId="{E7D7436C-9B24-4933-A3EB-A9E751F4B11D}" srcOrd="6" destOrd="0" presId="urn:microsoft.com/office/officeart/2005/8/layout/matrix1"/>
    <dgm:cxn modelId="{E03525AE-2460-480A-B6CE-FE6E240D7672}" type="presParOf" srcId="{1320E27A-3925-4530-BD2D-8A638A150AED}" destId="{209906E2-4828-4F95-BBD5-EA2B1C20526A}" srcOrd="7" destOrd="0" presId="urn:microsoft.com/office/officeart/2005/8/layout/matrix1"/>
    <dgm:cxn modelId="{41CF7727-508C-454B-A9B4-8A0289DAFB24}" type="presParOf" srcId="{8A6DBFA5-9CB4-4A4F-A7D7-569A291C62D3}" destId="{7F190D47-D99A-4D9E-8308-64581BDF35E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1E66B0-8232-4370-9BC6-7071ABED7D15}"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fr-FR"/>
        </a:p>
      </dgm:t>
    </dgm:pt>
    <dgm:pt modelId="{4B770867-3E80-4E3A-917A-40F3C090D87D}">
      <dgm:prSet phldrT="[Texte]" custT="1"/>
      <dgm:spPr/>
      <dgm:t>
        <a:bodyPr/>
        <a:lstStyle/>
        <a:p>
          <a:pPr algn="l"/>
          <a:endParaRPr lang="fr-FR" altLang="fr-FR" sz="700" dirty="0">
            <a:solidFill>
              <a:srgbClr val="0B4CB5"/>
            </a:solidFill>
          </a:endParaRPr>
        </a:p>
        <a:p>
          <a:pPr algn="ctr"/>
          <a:endParaRPr lang="fr-FR" altLang="fr-FR" sz="1050" dirty="0">
            <a:solidFill>
              <a:schemeClr val="tx2"/>
            </a:solidFill>
            <a:latin typeface="Myriad Pro"/>
          </a:endParaRPr>
        </a:p>
        <a:p>
          <a:pPr algn="ctr"/>
          <a:endParaRPr lang="fr-FR" altLang="fr-FR" sz="1000" dirty="0">
            <a:solidFill>
              <a:schemeClr val="tx2"/>
            </a:solidFill>
            <a:latin typeface="Myriad Pro"/>
          </a:endParaRPr>
        </a:p>
        <a:p>
          <a:pPr algn="ctr"/>
          <a:endParaRPr lang="fr-FR" altLang="fr-FR" sz="1000" dirty="0">
            <a:solidFill>
              <a:schemeClr val="tx2"/>
            </a:solidFill>
            <a:latin typeface="Myriad Pro"/>
          </a:endParaRPr>
        </a:p>
        <a:p>
          <a:pPr algn="ctr"/>
          <a:r>
            <a:rPr lang="fr-FR" altLang="fr-FR" sz="1600" dirty="0">
              <a:solidFill>
                <a:srgbClr val="C00000"/>
              </a:solidFill>
              <a:latin typeface="Myriad Pro"/>
            </a:rPr>
            <a:t>Charte des investissements</a:t>
          </a:r>
        </a:p>
        <a:p>
          <a:pPr algn="ctr"/>
          <a:endParaRPr lang="fr-FR" altLang="fr-FR" sz="1600" dirty="0">
            <a:solidFill>
              <a:srgbClr val="C00000"/>
            </a:solidFill>
            <a:latin typeface="Myriad Pro"/>
          </a:endParaRPr>
        </a:p>
        <a:p>
          <a:pPr algn="ctr"/>
          <a:endParaRPr lang="fr-FR" altLang="fr-FR" sz="1600" dirty="0">
            <a:solidFill>
              <a:srgbClr val="C00000"/>
            </a:solidFill>
            <a:latin typeface="Myriad Pro"/>
          </a:endParaRPr>
        </a:p>
        <a:p>
          <a:pPr algn="ctr"/>
          <a:endParaRPr lang="fr-FR" altLang="fr-FR" sz="1600" dirty="0">
            <a:solidFill>
              <a:srgbClr val="C00000"/>
            </a:solidFill>
            <a:latin typeface="Myriad Pro"/>
          </a:endParaRPr>
        </a:p>
        <a:p>
          <a:pPr algn="ctr"/>
          <a:endParaRPr lang="fr-FR" altLang="fr-FR" sz="1600" dirty="0">
            <a:solidFill>
              <a:srgbClr val="C00000"/>
            </a:solidFill>
            <a:latin typeface="Myriad Pro"/>
          </a:endParaRPr>
        </a:p>
        <a:p>
          <a:pPr algn="ctr"/>
          <a:r>
            <a:rPr lang="fr-FR" altLang="fr-FR" sz="1600" dirty="0">
              <a:solidFill>
                <a:srgbClr val="C00000"/>
              </a:solidFill>
              <a:latin typeface="Myriad Pro"/>
            </a:rPr>
            <a:t> Droit des affaires panafricain uniforme et modernisé (OHADA) inspiré du droit français :</a:t>
          </a:r>
        </a:p>
        <a:p>
          <a:pPr algn="ctr"/>
          <a:endParaRPr lang="fr-FR" sz="1600" i="1" dirty="0">
            <a:solidFill>
              <a:srgbClr val="C00000"/>
            </a:solidFill>
            <a:latin typeface="Myriad Pro"/>
          </a:endParaRPr>
        </a:p>
      </dgm:t>
    </dgm:pt>
    <dgm:pt modelId="{9CF9F571-F6B4-445A-95AC-884D95F0F62A}" type="parTrans" cxnId="{CF6E777F-05EB-4E61-B21C-BAB01C563C9F}">
      <dgm:prSet/>
      <dgm:spPr/>
      <dgm:t>
        <a:bodyPr/>
        <a:lstStyle/>
        <a:p>
          <a:endParaRPr lang="fr-FR"/>
        </a:p>
      </dgm:t>
    </dgm:pt>
    <dgm:pt modelId="{AF7CAB5C-302F-4BBE-9D27-0C8483982311}" type="sibTrans" cxnId="{CF6E777F-05EB-4E61-B21C-BAB01C563C9F}">
      <dgm:prSet/>
      <dgm:spPr/>
      <dgm:t>
        <a:bodyPr/>
        <a:lstStyle/>
        <a:p>
          <a:endParaRPr lang="fr-FR"/>
        </a:p>
      </dgm:t>
    </dgm:pt>
    <dgm:pt modelId="{24F5539F-F9F8-4819-85DB-DC92B3EBD4AE}">
      <dgm:prSet phldrT="[Texte]"/>
      <dgm:spPr/>
      <dgm:t>
        <a:bodyPr/>
        <a:lstStyle/>
        <a:p>
          <a:endParaRPr lang="fr-FR" dirty="0"/>
        </a:p>
      </dgm:t>
    </dgm:pt>
    <dgm:pt modelId="{46AD15B2-6F0A-4B0E-ADA2-AB89B3A28B7B}" type="parTrans" cxnId="{22FB64E8-ACAD-49CF-A4DF-5BF264885335}">
      <dgm:prSet/>
      <dgm:spPr/>
      <dgm:t>
        <a:bodyPr/>
        <a:lstStyle/>
        <a:p>
          <a:endParaRPr lang="fr-FR"/>
        </a:p>
      </dgm:t>
    </dgm:pt>
    <dgm:pt modelId="{A3B27848-7502-4DBB-A0F8-4627744AC49E}" type="sibTrans" cxnId="{22FB64E8-ACAD-49CF-A4DF-5BF264885335}">
      <dgm:prSet/>
      <dgm:spPr/>
      <dgm:t>
        <a:bodyPr/>
        <a:lstStyle/>
        <a:p>
          <a:endParaRPr lang="fr-FR"/>
        </a:p>
      </dgm:t>
    </dgm:pt>
    <dgm:pt modelId="{4D94DC43-02CE-40A5-8BE1-1DBBD79BA6AF}">
      <dgm:prSet phldrT="[Texte]" custT="1"/>
      <dgm:spPr/>
      <dgm:t>
        <a:bodyPr/>
        <a:lstStyle/>
        <a:p>
          <a:endParaRPr lang="fr-FR" sz="1800" dirty="0">
            <a:solidFill>
              <a:schemeClr val="tx2"/>
            </a:solidFill>
            <a:latin typeface="Myriad Pro"/>
          </a:endParaRPr>
        </a:p>
      </dgm:t>
    </dgm:pt>
    <dgm:pt modelId="{7B1099A1-4EEC-469A-9FA3-8D8749B93EBD}" type="parTrans" cxnId="{14058C73-F8B5-4C78-B589-34597962E4CE}">
      <dgm:prSet/>
      <dgm:spPr/>
      <dgm:t>
        <a:bodyPr/>
        <a:lstStyle/>
        <a:p>
          <a:endParaRPr lang="fr-FR"/>
        </a:p>
      </dgm:t>
    </dgm:pt>
    <dgm:pt modelId="{90C1738B-7A03-49A2-8F56-62BDFAB8A21A}" type="sibTrans" cxnId="{14058C73-F8B5-4C78-B589-34597962E4CE}">
      <dgm:prSet/>
      <dgm:spPr/>
      <dgm:t>
        <a:bodyPr/>
        <a:lstStyle/>
        <a:p>
          <a:endParaRPr lang="fr-FR"/>
        </a:p>
      </dgm:t>
    </dgm:pt>
    <dgm:pt modelId="{8B41DB82-D26C-4192-900A-BD580A3CFA91}" type="pres">
      <dgm:prSet presAssocID="{FA1E66B0-8232-4370-9BC6-7071ABED7D15}" presName="vert0" presStyleCnt="0">
        <dgm:presLayoutVars>
          <dgm:dir/>
          <dgm:animOne val="branch"/>
          <dgm:animLvl val="lvl"/>
        </dgm:presLayoutVars>
      </dgm:prSet>
      <dgm:spPr/>
    </dgm:pt>
    <dgm:pt modelId="{BD037002-428B-40F7-A1B9-F272E3854717}" type="pres">
      <dgm:prSet presAssocID="{4B770867-3E80-4E3A-917A-40F3C090D87D}" presName="thickLine" presStyleLbl="alignNode1" presStyleIdx="0" presStyleCnt="1"/>
      <dgm:spPr/>
    </dgm:pt>
    <dgm:pt modelId="{FCBBCEC7-739B-42A2-8B05-5EA61D4A2616}" type="pres">
      <dgm:prSet presAssocID="{4B770867-3E80-4E3A-917A-40F3C090D87D}" presName="horz1" presStyleCnt="0"/>
      <dgm:spPr/>
    </dgm:pt>
    <dgm:pt modelId="{18CD6175-CF3D-4339-9A31-09D222CDE61E}" type="pres">
      <dgm:prSet presAssocID="{4B770867-3E80-4E3A-917A-40F3C090D87D}" presName="tx1" presStyleLbl="revTx" presStyleIdx="0" presStyleCnt="3"/>
      <dgm:spPr/>
    </dgm:pt>
    <dgm:pt modelId="{11FB3C66-484A-49A0-9BE8-33A99F77826E}" type="pres">
      <dgm:prSet presAssocID="{4B770867-3E80-4E3A-917A-40F3C090D87D}" presName="vert1" presStyleCnt="0"/>
      <dgm:spPr/>
    </dgm:pt>
    <dgm:pt modelId="{FB4E9EE3-AE04-49D6-BB51-404DEB30B269}" type="pres">
      <dgm:prSet presAssocID="{24F5539F-F9F8-4819-85DB-DC92B3EBD4AE}" presName="vertSpace2a" presStyleCnt="0"/>
      <dgm:spPr/>
    </dgm:pt>
    <dgm:pt modelId="{7041D9B1-10F2-46BB-BEF3-DFBF5670A8D7}" type="pres">
      <dgm:prSet presAssocID="{24F5539F-F9F8-4819-85DB-DC92B3EBD4AE}" presName="horz2" presStyleCnt="0"/>
      <dgm:spPr/>
    </dgm:pt>
    <dgm:pt modelId="{C4A1BC8E-2793-47DA-9292-2263E61793CA}" type="pres">
      <dgm:prSet presAssocID="{24F5539F-F9F8-4819-85DB-DC92B3EBD4AE}" presName="horzSpace2" presStyleCnt="0"/>
      <dgm:spPr/>
    </dgm:pt>
    <dgm:pt modelId="{010563C2-B431-4BB3-9AC2-941F5E83D996}" type="pres">
      <dgm:prSet presAssocID="{24F5539F-F9F8-4819-85DB-DC92B3EBD4AE}" presName="tx2" presStyleLbl="revTx" presStyleIdx="1" presStyleCnt="3"/>
      <dgm:spPr/>
    </dgm:pt>
    <dgm:pt modelId="{DF4ADB64-231C-4E88-AB15-F26779D990C4}" type="pres">
      <dgm:prSet presAssocID="{24F5539F-F9F8-4819-85DB-DC92B3EBD4AE}" presName="vert2" presStyleCnt="0"/>
      <dgm:spPr/>
    </dgm:pt>
    <dgm:pt modelId="{2C930ED3-9BF3-49CD-B3EC-F9B552261AD0}" type="pres">
      <dgm:prSet presAssocID="{24F5539F-F9F8-4819-85DB-DC92B3EBD4AE}" presName="thinLine2b" presStyleLbl="callout" presStyleIdx="0" presStyleCnt="2"/>
      <dgm:spPr/>
    </dgm:pt>
    <dgm:pt modelId="{FDEADDC2-09A6-4DBE-8264-6EA26CC43200}" type="pres">
      <dgm:prSet presAssocID="{24F5539F-F9F8-4819-85DB-DC92B3EBD4AE}" presName="vertSpace2b" presStyleCnt="0"/>
      <dgm:spPr/>
    </dgm:pt>
    <dgm:pt modelId="{E784CDEB-9F35-4D2A-A621-B8CE3B3FA50C}" type="pres">
      <dgm:prSet presAssocID="{4D94DC43-02CE-40A5-8BE1-1DBBD79BA6AF}" presName="horz2" presStyleCnt="0"/>
      <dgm:spPr/>
    </dgm:pt>
    <dgm:pt modelId="{FF36BD99-DF3D-41DD-A53A-0B59697EB324}" type="pres">
      <dgm:prSet presAssocID="{4D94DC43-02CE-40A5-8BE1-1DBBD79BA6AF}" presName="horzSpace2" presStyleCnt="0"/>
      <dgm:spPr/>
    </dgm:pt>
    <dgm:pt modelId="{BF6E8C95-3E45-4040-9FC9-778A286F5BE3}" type="pres">
      <dgm:prSet presAssocID="{4D94DC43-02CE-40A5-8BE1-1DBBD79BA6AF}" presName="tx2" presStyleLbl="revTx" presStyleIdx="2" presStyleCnt="3" custScaleX="105532" custScaleY="181651" custLinFactNeighborX="-880" custLinFactNeighborY="-575"/>
      <dgm:spPr/>
    </dgm:pt>
    <dgm:pt modelId="{F9166A25-014E-48CB-9F28-FEBF77BFBE9B}" type="pres">
      <dgm:prSet presAssocID="{4D94DC43-02CE-40A5-8BE1-1DBBD79BA6AF}" presName="vert2" presStyleCnt="0"/>
      <dgm:spPr/>
    </dgm:pt>
    <dgm:pt modelId="{D7146510-0E81-484F-BA2C-BBF26E203293}" type="pres">
      <dgm:prSet presAssocID="{4D94DC43-02CE-40A5-8BE1-1DBBD79BA6AF}" presName="thinLine2b" presStyleLbl="callout" presStyleIdx="1" presStyleCnt="2"/>
      <dgm:spPr/>
    </dgm:pt>
    <dgm:pt modelId="{B47799CF-A51E-4D49-BC06-86FAFC43BF9D}" type="pres">
      <dgm:prSet presAssocID="{4D94DC43-02CE-40A5-8BE1-1DBBD79BA6AF}" presName="vertSpace2b" presStyleCnt="0"/>
      <dgm:spPr/>
    </dgm:pt>
  </dgm:ptLst>
  <dgm:cxnLst>
    <dgm:cxn modelId="{0AD7D849-6102-45B8-885B-D0164BFD8650}" type="presOf" srcId="{4D94DC43-02CE-40A5-8BE1-1DBBD79BA6AF}" destId="{BF6E8C95-3E45-4040-9FC9-778A286F5BE3}" srcOrd="0" destOrd="0" presId="urn:microsoft.com/office/officeart/2008/layout/LinedList"/>
    <dgm:cxn modelId="{95E2065B-1215-4E0B-96D8-C3887FB683B6}" type="presOf" srcId="{FA1E66B0-8232-4370-9BC6-7071ABED7D15}" destId="{8B41DB82-D26C-4192-900A-BD580A3CFA91}" srcOrd="0" destOrd="0" presId="urn:microsoft.com/office/officeart/2008/layout/LinedList"/>
    <dgm:cxn modelId="{80C8A070-9990-439E-A722-AF6C3B9CC810}" type="presOf" srcId="{4B770867-3E80-4E3A-917A-40F3C090D87D}" destId="{18CD6175-CF3D-4339-9A31-09D222CDE61E}" srcOrd="0" destOrd="0" presId="urn:microsoft.com/office/officeart/2008/layout/LinedList"/>
    <dgm:cxn modelId="{14058C73-F8B5-4C78-B589-34597962E4CE}" srcId="{4B770867-3E80-4E3A-917A-40F3C090D87D}" destId="{4D94DC43-02CE-40A5-8BE1-1DBBD79BA6AF}" srcOrd="1" destOrd="0" parTransId="{7B1099A1-4EEC-469A-9FA3-8D8749B93EBD}" sibTransId="{90C1738B-7A03-49A2-8F56-62BDFAB8A21A}"/>
    <dgm:cxn modelId="{CF6E777F-05EB-4E61-B21C-BAB01C563C9F}" srcId="{FA1E66B0-8232-4370-9BC6-7071ABED7D15}" destId="{4B770867-3E80-4E3A-917A-40F3C090D87D}" srcOrd="0" destOrd="0" parTransId="{9CF9F571-F6B4-445A-95AC-884D95F0F62A}" sibTransId="{AF7CAB5C-302F-4BBE-9D27-0C8483982311}"/>
    <dgm:cxn modelId="{22FB64E8-ACAD-49CF-A4DF-5BF264885335}" srcId="{4B770867-3E80-4E3A-917A-40F3C090D87D}" destId="{24F5539F-F9F8-4819-85DB-DC92B3EBD4AE}" srcOrd="0" destOrd="0" parTransId="{46AD15B2-6F0A-4B0E-ADA2-AB89B3A28B7B}" sibTransId="{A3B27848-7502-4DBB-A0F8-4627744AC49E}"/>
    <dgm:cxn modelId="{C28138F1-29EC-4268-9DDC-2D01C0D0358D}" type="presOf" srcId="{24F5539F-F9F8-4819-85DB-DC92B3EBD4AE}" destId="{010563C2-B431-4BB3-9AC2-941F5E83D996}" srcOrd="0" destOrd="0" presId="urn:microsoft.com/office/officeart/2008/layout/LinedList"/>
    <dgm:cxn modelId="{BFA3079C-E368-419F-AAE7-85043E4C95B6}" type="presParOf" srcId="{8B41DB82-D26C-4192-900A-BD580A3CFA91}" destId="{BD037002-428B-40F7-A1B9-F272E3854717}" srcOrd="0" destOrd="0" presId="urn:microsoft.com/office/officeart/2008/layout/LinedList"/>
    <dgm:cxn modelId="{C7E034C7-86D1-4D74-BB07-4ADE4C522958}" type="presParOf" srcId="{8B41DB82-D26C-4192-900A-BD580A3CFA91}" destId="{FCBBCEC7-739B-42A2-8B05-5EA61D4A2616}" srcOrd="1" destOrd="0" presId="urn:microsoft.com/office/officeart/2008/layout/LinedList"/>
    <dgm:cxn modelId="{6A77F171-4BF9-4886-8C65-07F9A57CBF91}" type="presParOf" srcId="{FCBBCEC7-739B-42A2-8B05-5EA61D4A2616}" destId="{18CD6175-CF3D-4339-9A31-09D222CDE61E}" srcOrd="0" destOrd="0" presId="urn:microsoft.com/office/officeart/2008/layout/LinedList"/>
    <dgm:cxn modelId="{09DBB914-AE5C-42B5-9436-02BC957387B3}" type="presParOf" srcId="{FCBBCEC7-739B-42A2-8B05-5EA61D4A2616}" destId="{11FB3C66-484A-49A0-9BE8-33A99F77826E}" srcOrd="1" destOrd="0" presId="urn:microsoft.com/office/officeart/2008/layout/LinedList"/>
    <dgm:cxn modelId="{A9BD83CD-1C64-4FF4-A19E-F37E4B0F2AEC}" type="presParOf" srcId="{11FB3C66-484A-49A0-9BE8-33A99F77826E}" destId="{FB4E9EE3-AE04-49D6-BB51-404DEB30B269}" srcOrd="0" destOrd="0" presId="urn:microsoft.com/office/officeart/2008/layout/LinedList"/>
    <dgm:cxn modelId="{26FC4B80-517D-4EFB-A736-16B051BD9B70}" type="presParOf" srcId="{11FB3C66-484A-49A0-9BE8-33A99F77826E}" destId="{7041D9B1-10F2-46BB-BEF3-DFBF5670A8D7}" srcOrd="1" destOrd="0" presId="urn:microsoft.com/office/officeart/2008/layout/LinedList"/>
    <dgm:cxn modelId="{E0D2DC2B-6EA3-47FC-A62B-C6C3DA924EB9}" type="presParOf" srcId="{7041D9B1-10F2-46BB-BEF3-DFBF5670A8D7}" destId="{C4A1BC8E-2793-47DA-9292-2263E61793CA}" srcOrd="0" destOrd="0" presId="urn:microsoft.com/office/officeart/2008/layout/LinedList"/>
    <dgm:cxn modelId="{EAFCE4F2-FF8F-4A58-9129-EC053350285F}" type="presParOf" srcId="{7041D9B1-10F2-46BB-BEF3-DFBF5670A8D7}" destId="{010563C2-B431-4BB3-9AC2-941F5E83D996}" srcOrd="1" destOrd="0" presId="urn:microsoft.com/office/officeart/2008/layout/LinedList"/>
    <dgm:cxn modelId="{CD4CD467-1D80-4048-97D0-6194196E2166}" type="presParOf" srcId="{7041D9B1-10F2-46BB-BEF3-DFBF5670A8D7}" destId="{DF4ADB64-231C-4E88-AB15-F26779D990C4}" srcOrd="2" destOrd="0" presId="urn:microsoft.com/office/officeart/2008/layout/LinedList"/>
    <dgm:cxn modelId="{8C0E1E12-640F-4F6B-8978-6997D630BB9D}" type="presParOf" srcId="{11FB3C66-484A-49A0-9BE8-33A99F77826E}" destId="{2C930ED3-9BF3-49CD-B3EC-F9B552261AD0}" srcOrd="2" destOrd="0" presId="urn:microsoft.com/office/officeart/2008/layout/LinedList"/>
    <dgm:cxn modelId="{B224D705-97F8-47D3-84EF-67E2106C26B2}" type="presParOf" srcId="{11FB3C66-484A-49A0-9BE8-33A99F77826E}" destId="{FDEADDC2-09A6-4DBE-8264-6EA26CC43200}" srcOrd="3" destOrd="0" presId="urn:microsoft.com/office/officeart/2008/layout/LinedList"/>
    <dgm:cxn modelId="{A8668168-1237-4209-B210-04F1D1E969C6}" type="presParOf" srcId="{11FB3C66-484A-49A0-9BE8-33A99F77826E}" destId="{E784CDEB-9F35-4D2A-A621-B8CE3B3FA50C}" srcOrd="4" destOrd="0" presId="urn:microsoft.com/office/officeart/2008/layout/LinedList"/>
    <dgm:cxn modelId="{269F3378-6C82-41A9-882D-4BAABF95DD01}" type="presParOf" srcId="{E784CDEB-9F35-4D2A-A621-B8CE3B3FA50C}" destId="{FF36BD99-DF3D-41DD-A53A-0B59697EB324}" srcOrd="0" destOrd="0" presId="urn:microsoft.com/office/officeart/2008/layout/LinedList"/>
    <dgm:cxn modelId="{CBBC0933-A86D-4B50-9091-921E11CEFB56}" type="presParOf" srcId="{E784CDEB-9F35-4D2A-A621-B8CE3B3FA50C}" destId="{BF6E8C95-3E45-4040-9FC9-778A286F5BE3}" srcOrd="1" destOrd="0" presId="urn:microsoft.com/office/officeart/2008/layout/LinedList"/>
    <dgm:cxn modelId="{C94D4EFC-AEBF-48BE-A1D9-1F3B3C368DDD}" type="presParOf" srcId="{E784CDEB-9F35-4D2A-A621-B8CE3B3FA50C}" destId="{F9166A25-014E-48CB-9F28-FEBF77BFBE9B}" srcOrd="2" destOrd="0" presId="urn:microsoft.com/office/officeart/2008/layout/LinedList"/>
    <dgm:cxn modelId="{E686ADD6-72A7-4AFA-A6F0-F4A0727B86FB}" type="presParOf" srcId="{11FB3C66-484A-49A0-9BE8-33A99F77826E}" destId="{D7146510-0E81-484F-BA2C-BBF26E203293}" srcOrd="5" destOrd="0" presId="urn:microsoft.com/office/officeart/2008/layout/LinedList"/>
    <dgm:cxn modelId="{169C4936-9224-42D6-AE3E-D9EA7B761356}" type="presParOf" srcId="{11FB3C66-484A-49A0-9BE8-33A99F77826E}" destId="{B47799CF-A51E-4D49-BC06-86FAFC43BF9D}"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ED20A-AD1B-4676-B27F-6301FB978ED7}">
      <dsp:nvSpPr>
        <dsp:cNvPr id="0" name=""/>
        <dsp:cNvSpPr/>
      </dsp:nvSpPr>
      <dsp:spPr>
        <a:xfrm>
          <a:off x="546986" y="0"/>
          <a:ext cx="7448550" cy="5057776"/>
        </a:xfrm>
        <a:prstGeom prst="rightArrow">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1788286-4786-4D36-AE50-19E172A58AB1}">
      <dsp:nvSpPr>
        <dsp:cNvPr id="0" name=""/>
        <dsp:cNvSpPr/>
      </dsp:nvSpPr>
      <dsp:spPr>
        <a:xfrm>
          <a:off x="3221" y="1270513"/>
          <a:ext cx="1200631" cy="251674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sz="2000" b="1" kern="1200" dirty="0">
              <a:latin typeface="Myriad Pro"/>
            </a:rPr>
            <a:t>1837 :</a:t>
          </a:r>
        </a:p>
        <a:p>
          <a:pPr marL="0" lvl="0" indent="0" algn="l" defTabSz="889000">
            <a:lnSpc>
              <a:spcPct val="90000"/>
            </a:lnSpc>
            <a:spcBef>
              <a:spcPct val="0"/>
            </a:spcBef>
            <a:spcAft>
              <a:spcPct val="35000"/>
            </a:spcAft>
            <a:buNone/>
          </a:pPr>
          <a:endParaRPr lang="fr-FR" sz="900" kern="1200" dirty="0">
            <a:latin typeface="Myriad Pro"/>
          </a:endParaRPr>
        </a:p>
        <a:p>
          <a:pPr marL="0" lvl="0" indent="0" algn="ctr" defTabSz="889000">
            <a:lnSpc>
              <a:spcPct val="90000"/>
            </a:lnSpc>
            <a:spcBef>
              <a:spcPct val="0"/>
            </a:spcBef>
            <a:spcAft>
              <a:spcPct val="35000"/>
            </a:spcAft>
            <a:buNone/>
          </a:pPr>
          <a:r>
            <a:rPr lang="fr-FR" altLang="fr-FR" sz="1200" kern="1200" dirty="0">
              <a:latin typeface="Myriad Pro"/>
            </a:rPr>
            <a:t>Traité </a:t>
          </a:r>
          <a:r>
            <a:rPr lang="fr-FR" altLang="ja-JP" sz="1200" kern="1200" dirty="0">
              <a:latin typeface="Myriad Pro"/>
            </a:rPr>
            <a:t>Roi Denis </a:t>
          </a:r>
          <a:r>
            <a:rPr lang="fr-FR" altLang="ja-JP" sz="1200" kern="1200" dirty="0" err="1">
              <a:latin typeface="Myriad Pro"/>
            </a:rPr>
            <a:t>Rapontchombo</a:t>
          </a:r>
          <a:r>
            <a:rPr lang="fr-FR" altLang="ja-JP" sz="1200" kern="1200" dirty="0">
              <a:latin typeface="Myriad Pro"/>
            </a:rPr>
            <a:t> - </a:t>
          </a:r>
          <a:r>
            <a:rPr lang="fr-FR" altLang="ja-JP" sz="1200" kern="1200" dirty="0" err="1">
              <a:latin typeface="Myriad Pro"/>
            </a:rPr>
            <a:t>Lt</a:t>
          </a:r>
          <a:r>
            <a:rPr lang="fr-FR" altLang="ja-JP" sz="1200" kern="1200" dirty="0">
              <a:latin typeface="Myriad Pro"/>
            </a:rPr>
            <a:t> </a:t>
          </a:r>
          <a:r>
            <a:rPr lang="fr-FR" altLang="ja-JP" sz="1200" kern="1200" dirty="0" err="1">
              <a:latin typeface="Myriad Pro"/>
            </a:rPr>
            <a:t>Bouët-Willaumez</a:t>
          </a:r>
          <a:r>
            <a:rPr lang="fr-FR" altLang="ja-JP" sz="1200" kern="1200" dirty="0">
              <a:latin typeface="Myriad Pro"/>
            </a:rPr>
            <a:t> </a:t>
          </a:r>
          <a:r>
            <a:rPr lang="fr-FR" altLang="ja-JP" sz="1400" kern="1200" dirty="0">
              <a:latin typeface="Myriad Pro"/>
            </a:rPr>
            <a:t>– </a:t>
          </a:r>
        </a:p>
        <a:p>
          <a:pPr marL="0" lvl="0" indent="0" algn="ctr" defTabSz="889000">
            <a:lnSpc>
              <a:spcPct val="90000"/>
            </a:lnSpc>
            <a:spcBef>
              <a:spcPct val="0"/>
            </a:spcBef>
            <a:spcAft>
              <a:spcPct val="35000"/>
            </a:spcAft>
            <a:buNone/>
          </a:pPr>
          <a:r>
            <a:rPr lang="fr-FR" altLang="ja-JP" sz="1400" b="1" kern="1200" dirty="0">
              <a:latin typeface="Myriad Pro"/>
            </a:rPr>
            <a:t>Début de présence française au Gabon</a:t>
          </a:r>
          <a:endParaRPr lang="fr-FR" sz="1400" b="1" kern="1200" dirty="0">
            <a:latin typeface="Myriad Pro"/>
          </a:endParaRPr>
        </a:p>
        <a:p>
          <a:pPr marL="0" lvl="0" indent="0" algn="l" defTabSz="889000">
            <a:lnSpc>
              <a:spcPct val="90000"/>
            </a:lnSpc>
            <a:spcBef>
              <a:spcPct val="0"/>
            </a:spcBef>
            <a:spcAft>
              <a:spcPct val="35000"/>
            </a:spcAft>
            <a:buNone/>
          </a:pPr>
          <a:endParaRPr lang="fr-FR" sz="1400" kern="1200" dirty="0">
            <a:latin typeface="Myriad Pro"/>
          </a:endParaRPr>
        </a:p>
      </dsp:txBody>
      <dsp:txXfrm>
        <a:off x="61831" y="1329123"/>
        <a:ext cx="1083411" cy="2399529"/>
      </dsp:txXfrm>
    </dsp:sp>
    <dsp:sp modelId="{72974959-0757-4AFE-AB45-9E89A93BC5CE}">
      <dsp:nvSpPr>
        <dsp:cNvPr id="0" name=""/>
        <dsp:cNvSpPr/>
      </dsp:nvSpPr>
      <dsp:spPr>
        <a:xfrm>
          <a:off x="1382493" y="1249331"/>
          <a:ext cx="1286489" cy="255911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altLang="fr-FR" sz="2000" b="1" kern="1200" dirty="0">
              <a:solidFill>
                <a:schemeClr val="tx2"/>
              </a:solidFill>
              <a:latin typeface="Myriad Pro"/>
            </a:rPr>
            <a:t>9 Février 1839 : </a:t>
          </a:r>
        </a:p>
        <a:p>
          <a:pPr marL="0" lvl="0" indent="0" algn="l" defTabSz="889000">
            <a:lnSpc>
              <a:spcPct val="90000"/>
            </a:lnSpc>
            <a:spcBef>
              <a:spcPct val="0"/>
            </a:spcBef>
            <a:spcAft>
              <a:spcPct val="35000"/>
            </a:spcAft>
            <a:buNone/>
          </a:pPr>
          <a:endParaRPr lang="fr-FR" altLang="fr-FR" sz="700" kern="1200" dirty="0">
            <a:solidFill>
              <a:srgbClr val="0B4CB5"/>
            </a:solidFill>
            <a:latin typeface="Myriad Pro"/>
          </a:endParaRPr>
        </a:p>
        <a:p>
          <a:pPr marL="0" lvl="0" indent="0" algn="ctr" defTabSz="889000">
            <a:lnSpc>
              <a:spcPct val="90000"/>
            </a:lnSpc>
            <a:spcBef>
              <a:spcPct val="0"/>
            </a:spcBef>
            <a:spcAft>
              <a:spcPct val="35000"/>
            </a:spcAft>
            <a:buNone/>
          </a:pPr>
          <a:r>
            <a:rPr lang="fr-FR" altLang="fr-FR" sz="1600" kern="1200" dirty="0">
              <a:solidFill>
                <a:schemeClr val="tx2"/>
              </a:solidFill>
              <a:latin typeface="Myriad Pro"/>
            </a:rPr>
            <a:t>Premier Traité avec la France</a:t>
          </a:r>
          <a:endParaRPr lang="fr-FR" sz="1600" kern="1200" dirty="0">
            <a:solidFill>
              <a:schemeClr val="tx2"/>
            </a:solidFill>
            <a:latin typeface="Myriad Pro"/>
          </a:endParaRPr>
        </a:p>
      </dsp:txBody>
      <dsp:txXfrm>
        <a:off x="1445294" y="1312132"/>
        <a:ext cx="1160887" cy="2433511"/>
      </dsp:txXfrm>
    </dsp:sp>
    <dsp:sp modelId="{3E3EEDFD-9F06-4A9F-B352-945841EFCCF1}">
      <dsp:nvSpPr>
        <dsp:cNvPr id="0" name=""/>
        <dsp:cNvSpPr/>
      </dsp:nvSpPr>
      <dsp:spPr>
        <a:xfrm>
          <a:off x="2847623" y="1295984"/>
          <a:ext cx="1278301" cy="246580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sz="2000" b="1" kern="1200" dirty="0">
              <a:solidFill>
                <a:schemeClr val="tx2"/>
              </a:solidFill>
              <a:latin typeface="Myriad Pro"/>
            </a:rPr>
            <a:t>1</a:t>
          </a:r>
          <a:r>
            <a:rPr lang="fr-FR" sz="2000" b="1" kern="1200" baseline="30000" dirty="0">
              <a:solidFill>
                <a:schemeClr val="tx2"/>
              </a:solidFill>
              <a:latin typeface="Myriad Pro"/>
            </a:rPr>
            <a:t>er</a:t>
          </a:r>
          <a:r>
            <a:rPr lang="fr-FR" sz="2000" b="1" kern="1200" dirty="0">
              <a:solidFill>
                <a:schemeClr val="tx2"/>
              </a:solidFill>
              <a:latin typeface="Myriad Pro"/>
            </a:rPr>
            <a:t> avril 1844:</a:t>
          </a:r>
        </a:p>
        <a:p>
          <a:pPr marL="0" lvl="0" indent="0" algn="ctr" defTabSz="889000">
            <a:lnSpc>
              <a:spcPct val="90000"/>
            </a:lnSpc>
            <a:spcBef>
              <a:spcPct val="0"/>
            </a:spcBef>
            <a:spcAft>
              <a:spcPct val="35000"/>
            </a:spcAft>
            <a:buNone/>
          </a:pPr>
          <a:r>
            <a:rPr lang="fr-FR" altLang="fr-FR" sz="1600" b="1" kern="1200" dirty="0">
              <a:solidFill>
                <a:schemeClr val="tx2"/>
              </a:solidFill>
              <a:latin typeface="Myriad Pro"/>
            </a:rPr>
            <a:t>Traité </a:t>
          </a:r>
          <a:r>
            <a:rPr lang="fr-FR" altLang="ja-JP" sz="1600" b="1" kern="1200" dirty="0">
              <a:solidFill>
                <a:schemeClr val="tx2"/>
              </a:solidFill>
              <a:latin typeface="Myriad Pro"/>
            </a:rPr>
            <a:t>général </a:t>
          </a:r>
          <a:r>
            <a:rPr lang="fr-FR" altLang="ja-JP" sz="1600" kern="1200" dirty="0">
              <a:solidFill>
                <a:schemeClr val="tx2"/>
              </a:solidFill>
              <a:latin typeface="Myriad Pro"/>
            </a:rPr>
            <a:t>avec tous les chefs du Gabon</a:t>
          </a:r>
          <a:endParaRPr lang="fr-FR" sz="1600" kern="1200" dirty="0">
            <a:solidFill>
              <a:schemeClr val="tx2"/>
            </a:solidFill>
            <a:latin typeface="Myriad Pro"/>
          </a:endParaRPr>
        </a:p>
        <a:p>
          <a:pPr marL="0" lvl="0" indent="0" algn="ctr" defTabSz="889000">
            <a:lnSpc>
              <a:spcPct val="90000"/>
            </a:lnSpc>
            <a:spcBef>
              <a:spcPct val="0"/>
            </a:spcBef>
            <a:spcAft>
              <a:spcPct val="35000"/>
            </a:spcAft>
            <a:buNone/>
          </a:pPr>
          <a:endParaRPr lang="fr-FR" sz="2000" kern="1200" dirty="0">
            <a:solidFill>
              <a:schemeClr val="tx2"/>
            </a:solidFill>
          </a:endParaRPr>
        </a:p>
        <a:p>
          <a:pPr marL="0" lvl="0" indent="0" algn="ctr" defTabSz="889000">
            <a:lnSpc>
              <a:spcPct val="90000"/>
            </a:lnSpc>
            <a:spcBef>
              <a:spcPct val="0"/>
            </a:spcBef>
            <a:spcAft>
              <a:spcPct val="35000"/>
            </a:spcAft>
            <a:buNone/>
          </a:pPr>
          <a:endParaRPr lang="fr-FR" sz="2000" kern="1200" dirty="0">
            <a:solidFill>
              <a:schemeClr val="tx2"/>
            </a:solidFill>
          </a:endParaRPr>
        </a:p>
      </dsp:txBody>
      <dsp:txXfrm>
        <a:off x="2910025" y="1358386"/>
        <a:ext cx="1153497" cy="2341003"/>
      </dsp:txXfrm>
    </dsp:sp>
    <dsp:sp modelId="{A0D9F499-6737-4580-873D-D2F80F928846}">
      <dsp:nvSpPr>
        <dsp:cNvPr id="0" name=""/>
        <dsp:cNvSpPr/>
      </dsp:nvSpPr>
      <dsp:spPr>
        <a:xfrm>
          <a:off x="4304565" y="1277321"/>
          <a:ext cx="1312870" cy="250313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sz="2000" b="1" kern="1200" dirty="0">
              <a:solidFill>
                <a:schemeClr val="tx2"/>
              </a:solidFill>
              <a:latin typeface="Myriad Pro"/>
            </a:rPr>
            <a:t>1849:</a:t>
          </a:r>
        </a:p>
        <a:p>
          <a:pPr marL="0" lvl="0" indent="0" algn="ctr" defTabSz="889000">
            <a:lnSpc>
              <a:spcPct val="90000"/>
            </a:lnSpc>
            <a:spcBef>
              <a:spcPct val="0"/>
            </a:spcBef>
            <a:spcAft>
              <a:spcPct val="35000"/>
            </a:spcAft>
            <a:buNone/>
          </a:pPr>
          <a:endParaRPr lang="fr-FR" sz="1400" kern="1200" dirty="0">
            <a:solidFill>
              <a:schemeClr val="tx2"/>
            </a:solidFill>
            <a:latin typeface="Myriad Pro"/>
          </a:endParaRPr>
        </a:p>
        <a:p>
          <a:pPr marL="0" lvl="0" indent="0" algn="ctr" defTabSz="889000">
            <a:lnSpc>
              <a:spcPct val="90000"/>
            </a:lnSpc>
            <a:spcBef>
              <a:spcPct val="0"/>
            </a:spcBef>
            <a:spcAft>
              <a:spcPct val="35000"/>
            </a:spcAft>
            <a:buNone/>
          </a:pPr>
          <a:r>
            <a:rPr lang="fr-FR" altLang="fr-FR" sz="1600" b="1" kern="1200" dirty="0">
              <a:solidFill>
                <a:schemeClr val="tx2"/>
              </a:solidFill>
              <a:latin typeface="Myriad Pro"/>
            </a:rPr>
            <a:t>Fondation de Libreville</a:t>
          </a:r>
          <a:r>
            <a:rPr lang="fr-FR" altLang="fr-FR" sz="1600" kern="1200" dirty="0">
              <a:solidFill>
                <a:schemeClr val="tx2"/>
              </a:solidFill>
              <a:latin typeface="Myriad Pro"/>
            </a:rPr>
            <a:t>, première terre des esclaves libérés</a:t>
          </a:r>
          <a:endParaRPr lang="fr-FR" sz="1600" kern="1200" dirty="0">
            <a:solidFill>
              <a:schemeClr val="tx2"/>
            </a:solidFill>
            <a:latin typeface="Myriad Pro"/>
          </a:endParaRPr>
        </a:p>
      </dsp:txBody>
      <dsp:txXfrm>
        <a:off x="4368654" y="1341410"/>
        <a:ext cx="1184692" cy="2374955"/>
      </dsp:txXfrm>
    </dsp:sp>
    <dsp:sp modelId="{CCB511AD-38CD-4F52-A911-29DA431D11B9}">
      <dsp:nvSpPr>
        <dsp:cNvPr id="0" name=""/>
        <dsp:cNvSpPr/>
      </dsp:nvSpPr>
      <dsp:spPr>
        <a:xfrm>
          <a:off x="5796076" y="1267994"/>
          <a:ext cx="1493213" cy="252178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sz="2000" b="1" kern="1200" dirty="0">
              <a:solidFill>
                <a:schemeClr val="tx2"/>
              </a:solidFill>
              <a:latin typeface="Myriad Pro"/>
            </a:rPr>
            <a:t>1880:</a:t>
          </a:r>
        </a:p>
        <a:p>
          <a:pPr marL="0" lvl="0" indent="0" algn="ctr" defTabSz="889000">
            <a:lnSpc>
              <a:spcPct val="90000"/>
            </a:lnSpc>
            <a:spcBef>
              <a:spcPct val="0"/>
            </a:spcBef>
            <a:spcAft>
              <a:spcPct val="35000"/>
            </a:spcAft>
            <a:buNone/>
          </a:pPr>
          <a:endParaRPr lang="fr-FR" altLang="fr-FR" sz="1600" kern="1200" dirty="0">
            <a:solidFill>
              <a:schemeClr val="tx2"/>
            </a:solidFill>
            <a:latin typeface="Myriad Pro"/>
          </a:endParaRPr>
        </a:p>
        <a:p>
          <a:pPr marL="0" lvl="0" indent="0" algn="ctr" defTabSz="889000">
            <a:lnSpc>
              <a:spcPct val="90000"/>
            </a:lnSpc>
            <a:spcBef>
              <a:spcPct val="0"/>
            </a:spcBef>
            <a:spcAft>
              <a:spcPct val="35000"/>
            </a:spcAft>
            <a:buNone/>
          </a:pPr>
          <a:r>
            <a:rPr lang="fr-FR" altLang="fr-FR" sz="1600" kern="1200" dirty="0">
              <a:solidFill>
                <a:schemeClr val="tx2"/>
              </a:solidFill>
              <a:latin typeface="Myriad Pro"/>
            </a:rPr>
            <a:t>P. </a:t>
          </a:r>
          <a:r>
            <a:rPr lang="fr-FR" altLang="fr-FR" sz="1600" kern="1200" dirty="0" err="1">
              <a:solidFill>
                <a:schemeClr val="tx2"/>
              </a:solidFill>
              <a:latin typeface="Myriad Pro"/>
            </a:rPr>
            <a:t>Savorgnan</a:t>
          </a:r>
          <a:r>
            <a:rPr lang="fr-FR" altLang="fr-FR" sz="1600" kern="1200" dirty="0">
              <a:solidFill>
                <a:schemeClr val="tx2"/>
              </a:solidFill>
              <a:latin typeface="Myriad Pro"/>
            </a:rPr>
            <a:t> de Brazza fonde </a:t>
          </a:r>
          <a:r>
            <a:rPr lang="fr-FR" altLang="fr-FR" sz="1600" b="1" kern="1200" dirty="0">
              <a:solidFill>
                <a:schemeClr val="tx2"/>
              </a:solidFill>
              <a:latin typeface="Myriad Pro"/>
            </a:rPr>
            <a:t>Franceville</a:t>
          </a:r>
          <a:endParaRPr lang="fr-FR" sz="1600" b="1" kern="1200" dirty="0">
            <a:solidFill>
              <a:schemeClr val="tx2"/>
            </a:solidFill>
            <a:latin typeface="Myriad Pro"/>
          </a:endParaRPr>
        </a:p>
        <a:p>
          <a:pPr marL="0" lvl="0" indent="0" algn="ctr" defTabSz="889000">
            <a:lnSpc>
              <a:spcPct val="90000"/>
            </a:lnSpc>
            <a:spcBef>
              <a:spcPct val="0"/>
            </a:spcBef>
            <a:spcAft>
              <a:spcPct val="35000"/>
            </a:spcAft>
            <a:buNone/>
          </a:pPr>
          <a:endParaRPr lang="fr-FR" sz="2000" kern="1200" dirty="0">
            <a:solidFill>
              <a:schemeClr val="tx2"/>
            </a:solidFill>
          </a:endParaRPr>
        </a:p>
      </dsp:txBody>
      <dsp:txXfrm>
        <a:off x="5868969" y="1340887"/>
        <a:ext cx="1347427" cy="2376000"/>
      </dsp:txXfrm>
    </dsp:sp>
    <dsp:sp modelId="{5607B834-92F9-4355-AA03-E2ACD4FDB293}">
      <dsp:nvSpPr>
        <dsp:cNvPr id="0" name=""/>
        <dsp:cNvSpPr/>
      </dsp:nvSpPr>
      <dsp:spPr>
        <a:xfrm>
          <a:off x="7467930" y="1266821"/>
          <a:ext cx="1291848" cy="252413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sz="2000" b="1" kern="1200" dirty="0">
              <a:latin typeface="Myriad Pro"/>
            </a:rPr>
            <a:t>1892:</a:t>
          </a:r>
        </a:p>
        <a:p>
          <a:pPr marL="0" lvl="0" indent="0" algn="l" defTabSz="889000">
            <a:lnSpc>
              <a:spcPct val="90000"/>
            </a:lnSpc>
            <a:spcBef>
              <a:spcPct val="0"/>
            </a:spcBef>
            <a:spcAft>
              <a:spcPct val="35000"/>
            </a:spcAft>
            <a:buNone/>
          </a:pPr>
          <a:endParaRPr lang="fr-FR" altLang="fr-FR" sz="1600" kern="1200" dirty="0">
            <a:solidFill>
              <a:srgbClr val="0B4CB5"/>
            </a:solidFill>
            <a:latin typeface="Myriad Pro"/>
          </a:endParaRPr>
        </a:p>
        <a:p>
          <a:pPr marL="0" lvl="0" indent="0" algn="ctr" defTabSz="889000">
            <a:lnSpc>
              <a:spcPct val="90000"/>
            </a:lnSpc>
            <a:spcBef>
              <a:spcPct val="0"/>
            </a:spcBef>
            <a:spcAft>
              <a:spcPct val="35000"/>
            </a:spcAft>
            <a:buNone/>
          </a:pPr>
          <a:r>
            <a:rPr lang="fr-FR" altLang="fr-FR" sz="1600" kern="1200" dirty="0">
              <a:solidFill>
                <a:schemeClr val="tx2"/>
              </a:solidFill>
              <a:latin typeface="Myriad Pro"/>
            </a:rPr>
            <a:t>Export. des premières grumes d</a:t>
          </a:r>
          <a:r>
            <a:rPr lang="ja-JP" altLang="fr-FR" sz="1600" kern="1200" dirty="0">
              <a:solidFill>
                <a:schemeClr val="tx2"/>
              </a:solidFill>
              <a:latin typeface="Myriad Pro"/>
            </a:rPr>
            <a:t>’</a:t>
          </a:r>
          <a:r>
            <a:rPr lang="fr-FR" altLang="ja-JP" sz="1600" kern="1200" dirty="0">
              <a:solidFill>
                <a:schemeClr val="tx2"/>
              </a:solidFill>
              <a:latin typeface="Myriad Pro"/>
            </a:rPr>
            <a:t>Okoumé vers l</a:t>
          </a:r>
          <a:r>
            <a:rPr lang="ja-JP" altLang="fr-FR" sz="1600" kern="1200" dirty="0">
              <a:solidFill>
                <a:schemeClr val="tx2"/>
              </a:solidFill>
              <a:latin typeface="Myriad Pro"/>
            </a:rPr>
            <a:t>’</a:t>
          </a:r>
          <a:r>
            <a:rPr lang="fr-FR" altLang="ja-JP" sz="1600" kern="1200" dirty="0">
              <a:solidFill>
                <a:schemeClr val="tx2"/>
              </a:solidFill>
              <a:latin typeface="Myriad Pro"/>
            </a:rPr>
            <a:t>Europe</a:t>
          </a:r>
          <a:endParaRPr lang="fr-FR" sz="1600" kern="1200" dirty="0">
            <a:solidFill>
              <a:schemeClr val="tx2"/>
            </a:solidFill>
            <a:latin typeface="Myriad Pro"/>
          </a:endParaRPr>
        </a:p>
        <a:p>
          <a:pPr marL="0" lvl="0" indent="0" algn="l" defTabSz="889000">
            <a:lnSpc>
              <a:spcPct val="90000"/>
            </a:lnSpc>
            <a:spcBef>
              <a:spcPct val="0"/>
            </a:spcBef>
            <a:spcAft>
              <a:spcPct val="35000"/>
            </a:spcAft>
            <a:buNone/>
          </a:pPr>
          <a:endParaRPr lang="fr-FR" sz="2000" kern="1200" dirty="0"/>
        </a:p>
      </dsp:txBody>
      <dsp:txXfrm>
        <a:off x="7530993" y="1329884"/>
        <a:ext cx="1165722" cy="2398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ED20A-AD1B-4676-B27F-6301FB978ED7}">
      <dsp:nvSpPr>
        <dsp:cNvPr id="0" name=""/>
        <dsp:cNvSpPr/>
      </dsp:nvSpPr>
      <dsp:spPr>
        <a:xfrm>
          <a:off x="546986" y="0"/>
          <a:ext cx="7448550" cy="5057776"/>
        </a:xfrm>
        <a:prstGeom prst="rightArrow">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1788286-4786-4D36-AE50-19E172A58AB1}">
      <dsp:nvSpPr>
        <dsp:cNvPr id="0" name=""/>
        <dsp:cNvSpPr/>
      </dsp:nvSpPr>
      <dsp:spPr>
        <a:xfrm>
          <a:off x="4434" y="1270513"/>
          <a:ext cx="2669890" cy="251674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sz="2000" b="1" kern="1200" dirty="0">
              <a:latin typeface="Myriad Pro"/>
            </a:rPr>
            <a:t>1910 :</a:t>
          </a:r>
        </a:p>
        <a:p>
          <a:pPr marL="0" lvl="0" indent="0" algn="ctr" defTabSz="889000">
            <a:lnSpc>
              <a:spcPct val="90000"/>
            </a:lnSpc>
            <a:spcBef>
              <a:spcPct val="0"/>
            </a:spcBef>
            <a:spcAft>
              <a:spcPct val="35000"/>
            </a:spcAft>
            <a:buNone/>
          </a:pPr>
          <a:endParaRPr lang="fr-FR" altLang="fr-FR" sz="1400" kern="1200" dirty="0">
            <a:solidFill>
              <a:srgbClr val="0B4CB5"/>
            </a:solidFill>
            <a:latin typeface="Myriad Pro"/>
          </a:endParaRPr>
        </a:p>
        <a:p>
          <a:pPr marL="0" lvl="0" indent="0" algn="ctr" defTabSz="889000">
            <a:lnSpc>
              <a:spcPct val="90000"/>
            </a:lnSpc>
            <a:spcBef>
              <a:spcPct val="0"/>
            </a:spcBef>
            <a:spcAft>
              <a:spcPct val="35000"/>
            </a:spcAft>
            <a:buNone/>
          </a:pPr>
          <a:r>
            <a:rPr lang="fr-FR" altLang="fr-FR" sz="2000" kern="1200" dirty="0">
              <a:solidFill>
                <a:schemeClr val="tx2"/>
              </a:solidFill>
              <a:latin typeface="Myriad Pro"/>
            </a:rPr>
            <a:t>Le Gabon dans l</a:t>
          </a:r>
          <a:r>
            <a:rPr lang="ja-JP" altLang="fr-FR" sz="2000" kern="1200">
              <a:solidFill>
                <a:schemeClr val="tx2"/>
              </a:solidFill>
              <a:latin typeface="Myriad Pro"/>
            </a:rPr>
            <a:t>’</a:t>
          </a:r>
          <a:r>
            <a:rPr lang="fr-FR" altLang="ja-JP" sz="2000" kern="1200">
              <a:solidFill>
                <a:schemeClr val="tx2"/>
              </a:solidFill>
              <a:latin typeface="Myriad Pro"/>
            </a:rPr>
            <a:t>Afrique </a:t>
          </a:r>
          <a:r>
            <a:rPr lang="fr-FR" altLang="ja-JP" sz="2000" kern="1200" dirty="0">
              <a:solidFill>
                <a:schemeClr val="tx2"/>
              </a:solidFill>
              <a:latin typeface="Myriad Pro"/>
            </a:rPr>
            <a:t>Equatoriale Française (</a:t>
          </a:r>
          <a:r>
            <a:rPr lang="fr-FR" altLang="ja-JP" sz="2000" b="1" kern="1200" dirty="0">
              <a:solidFill>
                <a:schemeClr val="tx2"/>
              </a:solidFill>
              <a:latin typeface="Myriad Pro"/>
            </a:rPr>
            <a:t>AEF</a:t>
          </a:r>
          <a:r>
            <a:rPr lang="fr-FR" altLang="ja-JP" sz="2000" kern="1200" dirty="0">
              <a:solidFill>
                <a:schemeClr val="tx2"/>
              </a:solidFill>
              <a:latin typeface="Myriad Pro"/>
            </a:rPr>
            <a:t>)</a:t>
          </a:r>
          <a:endParaRPr lang="fr-FR" sz="2000" kern="1200" dirty="0">
            <a:solidFill>
              <a:schemeClr val="tx2"/>
            </a:solidFill>
            <a:latin typeface="Myriad Pro"/>
          </a:endParaRPr>
        </a:p>
        <a:p>
          <a:pPr marL="0" lvl="0" indent="0" algn="l" defTabSz="889000">
            <a:lnSpc>
              <a:spcPct val="90000"/>
            </a:lnSpc>
            <a:spcBef>
              <a:spcPct val="0"/>
            </a:spcBef>
            <a:spcAft>
              <a:spcPct val="35000"/>
            </a:spcAft>
            <a:buNone/>
          </a:pPr>
          <a:endParaRPr lang="fr-FR" sz="900" kern="1200" dirty="0"/>
        </a:p>
        <a:p>
          <a:pPr marL="0" lvl="0" indent="0" algn="l" defTabSz="889000">
            <a:lnSpc>
              <a:spcPct val="90000"/>
            </a:lnSpc>
            <a:spcBef>
              <a:spcPct val="0"/>
            </a:spcBef>
            <a:spcAft>
              <a:spcPct val="35000"/>
            </a:spcAft>
            <a:buNone/>
          </a:pPr>
          <a:endParaRPr lang="fr-FR" sz="1400" kern="1200" dirty="0"/>
        </a:p>
      </dsp:txBody>
      <dsp:txXfrm>
        <a:off x="127292" y="1393371"/>
        <a:ext cx="2424174" cy="2271033"/>
      </dsp:txXfrm>
    </dsp:sp>
    <dsp:sp modelId="{72974959-0757-4AFE-AB45-9E89A93BC5CE}">
      <dsp:nvSpPr>
        <dsp:cNvPr id="0" name=""/>
        <dsp:cNvSpPr/>
      </dsp:nvSpPr>
      <dsp:spPr>
        <a:xfrm>
          <a:off x="2864731" y="1249331"/>
          <a:ext cx="2860817" cy="255911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altLang="fr-FR" sz="2000" b="1" kern="1200" dirty="0">
              <a:solidFill>
                <a:schemeClr val="tx2"/>
              </a:solidFill>
              <a:latin typeface="Myriad Pro"/>
            </a:rPr>
            <a:t>9 Novembre 1940 :</a:t>
          </a:r>
        </a:p>
        <a:p>
          <a:pPr marL="0" lvl="0" indent="0" algn="ctr" defTabSz="889000">
            <a:lnSpc>
              <a:spcPct val="90000"/>
            </a:lnSpc>
            <a:spcBef>
              <a:spcPct val="0"/>
            </a:spcBef>
            <a:spcAft>
              <a:spcPct val="35000"/>
            </a:spcAft>
            <a:buNone/>
          </a:pPr>
          <a:endParaRPr lang="fr-FR" altLang="fr-FR" sz="1200" kern="1200" dirty="0">
            <a:solidFill>
              <a:srgbClr val="0B4CB5"/>
            </a:solidFill>
            <a:latin typeface="Myriad Pro"/>
          </a:endParaRPr>
        </a:p>
        <a:p>
          <a:pPr marL="0" lvl="0" indent="0" algn="ctr" defTabSz="889000">
            <a:lnSpc>
              <a:spcPct val="90000"/>
            </a:lnSpc>
            <a:spcBef>
              <a:spcPct val="0"/>
            </a:spcBef>
            <a:spcAft>
              <a:spcPct val="35000"/>
            </a:spcAft>
            <a:buNone/>
          </a:pPr>
          <a:endParaRPr lang="fr-FR" altLang="fr-FR" sz="2000" kern="1200" dirty="0">
            <a:solidFill>
              <a:schemeClr val="tx2"/>
            </a:solidFill>
            <a:latin typeface="Myriad Pro"/>
          </a:endParaRPr>
        </a:p>
        <a:p>
          <a:pPr marL="0" lvl="0" indent="0" algn="ctr" defTabSz="889000">
            <a:lnSpc>
              <a:spcPct val="90000"/>
            </a:lnSpc>
            <a:spcBef>
              <a:spcPct val="0"/>
            </a:spcBef>
            <a:spcAft>
              <a:spcPct val="35000"/>
            </a:spcAft>
            <a:buNone/>
          </a:pPr>
          <a:r>
            <a:rPr lang="fr-FR" altLang="fr-FR" sz="2000" kern="1200" dirty="0">
              <a:solidFill>
                <a:schemeClr val="tx2"/>
              </a:solidFill>
              <a:latin typeface="Myriad Pro"/>
            </a:rPr>
            <a:t>Libreville est  capturée par les FFL </a:t>
          </a:r>
        </a:p>
        <a:p>
          <a:pPr marL="0" lvl="0" indent="0" algn="l" defTabSz="889000">
            <a:lnSpc>
              <a:spcPct val="90000"/>
            </a:lnSpc>
            <a:spcBef>
              <a:spcPct val="0"/>
            </a:spcBef>
            <a:spcAft>
              <a:spcPct val="35000"/>
            </a:spcAft>
            <a:buNone/>
          </a:pPr>
          <a:endParaRPr lang="fr-FR" altLang="fr-FR" sz="700" kern="1200" dirty="0">
            <a:solidFill>
              <a:srgbClr val="0B4CB5"/>
            </a:solidFill>
            <a:latin typeface="Myriad Pro"/>
          </a:endParaRPr>
        </a:p>
      </dsp:txBody>
      <dsp:txXfrm>
        <a:off x="2989657" y="1374257"/>
        <a:ext cx="2610965" cy="2309261"/>
      </dsp:txXfrm>
    </dsp:sp>
    <dsp:sp modelId="{3E3EEDFD-9F06-4A9F-B352-945841EFCCF1}">
      <dsp:nvSpPr>
        <dsp:cNvPr id="0" name=""/>
        <dsp:cNvSpPr/>
      </dsp:nvSpPr>
      <dsp:spPr>
        <a:xfrm>
          <a:off x="5915956" y="1295984"/>
          <a:ext cx="2842609" cy="246580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sz="2000" b="1" kern="1200" dirty="0">
              <a:solidFill>
                <a:schemeClr val="tx2"/>
              </a:solidFill>
              <a:latin typeface="Myriad Pro"/>
            </a:rPr>
            <a:t>1960:</a:t>
          </a:r>
        </a:p>
        <a:p>
          <a:pPr marL="0" lvl="0" indent="0" algn="ctr" defTabSz="889000">
            <a:lnSpc>
              <a:spcPct val="90000"/>
            </a:lnSpc>
            <a:spcBef>
              <a:spcPct val="0"/>
            </a:spcBef>
            <a:spcAft>
              <a:spcPct val="35000"/>
            </a:spcAft>
            <a:buNone/>
          </a:pPr>
          <a:endParaRPr lang="fr-FR" sz="700" kern="1200" dirty="0">
            <a:solidFill>
              <a:schemeClr val="tx2"/>
            </a:solidFill>
            <a:latin typeface="Myriad Pro"/>
          </a:endParaRPr>
        </a:p>
        <a:p>
          <a:pPr marL="0" lvl="0" indent="0" algn="ctr" defTabSz="889000">
            <a:lnSpc>
              <a:spcPct val="90000"/>
            </a:lnSpc>
            <a:spcBef>
              <a:spcPct val="0"/>
            </a:spcBef>
            <a:spcAft>
              <a:spcPct val="35000"/>
            </a:spcAft>
            <a:buNone/>
          </a:pPr>
          <a:endParaRPr lang="fr-FR" altLang="fr-FR" sz="300" kern="1200" dirty="0">
            <a:solidFill>
              <a:srgbClr val="0B4CB5"/>
            </a:solidFill>
            <a:latin typeface="Myriad Pro"/>
          </a:endParaRPr>
        </a:p>
        <a:p>
          <a:pPr marL="0" lvl="0" indent="0" algn="ctr" defTabSz="889000">
            <a:lnSpc>
              <a:spcPct val="90000"/>
            </a:lnSpc>
            <a:spcBef>
              <a:spcPct val="0"/>
            </a:spcBef>
            <a:spcAft>
              <a:spcPct val="35000"/>
            </a:spcAft>
            <a:buNone/>
          </a:pPr>
          <a:r>
            <a:rPr lang="fr-FR" altLang="fr-FR" sz="1800" b="1" kern="1200" dirty="0">
              <a:solidFill>
                <a:schemeClr val="tx2"/>
              </a:solidFill>
              <a:latin typeface="Myriad Pro"/>
            </a:rPr>
            <a:t>17 Août  - Proclamation de l</a:t>
          </a:r>
          <a:r>
            <a:rPr lang="ja-JP" altLang="fr-FR" sz="1800" b="1" kern="1200" dirty="0">
              <a:solidFill>
                <a:schemeClr val="tx2"/>
              </a:solidFill>
              <a:latin typeface="Myriad Pro"/>
            </a:rPr>
            <a:t>’</a:t>
          </a:r>
          <a:r>
            <a:rPr lang="fr-FR" altLang="ja-JP" sz="1800" b="1" kern="1200" dirty="0">
              <a:solidFill>
                <a:schemeClr val="tx2"/>
              </a:solidFill>
              <a:latin typeface="Myriad Pro"/>
            </a:rPr>
            <a:t>indépendance du Gabon </a:t>
          </a:r>
        </a:p>
        <a:p>
          <a:pPr marL="0" lvl="0" indent="0" algn="ctr" defTabSz="889000">
            <a:lnSpc>
              <a:spcPct val="90000"/>
            </a:lnSpc>
            <a:spcBef>
              <a:spcPct val="0"/>
            </a:spcBef>
            <a:spcAft>
              <a:spcPct val="35000"/>
            </a:spcAft>
            <a:buNone/>
          </a:pPr>
          <a:endParaRPr lang="fr-FR" altLang="fr-FR" sz="200" kern="1200" dirty="0">
            <a:solidFill>
              <a:schemeClr val="tx2"/>
            </a:solidFill>
            <a:latin typeface="Myriad Pro"/>
          </a:endParaRPr>
        </a:p>
        <a:p>
          <a:pPr marL="0" lvl="0" indent="0" algn="ctr" defTabSz="889000">
            <a:lnSpc>
              <a:spcPct val="90000"/>
            </a:lnSpc>
            <a:spcBef>
              <a:spcPct val="0"/>
            </a:spcBef>
            <a:spcAft>
              <a:spcPct val="35000"/>
            </a:spcAft>
            <a:buNone/>
          </a:pPr>
          <a:r>
            <a:rPr lang="fr-FR" altLang="fr-FR" sz="1600" kern="1200" dirty="0">
              <a:solidFill>
                <a:schemeClr val="tx2"/>
              </a:solidFill>
              <a:latin typeface="Myriad Pro"/>
            </a:rPr>
            <a:t>20 Septembre 1960 : Le Gabon à l</a:t>
          </a:r>
          <a:r>
            <a:rPr lang="ja-JP" altLang="fr-FR" sz="1600" kern="1200" dirty="0">
              <a:solidFill>
                <a:schemeClr val="tx2"/>
              </a:solidFill>
              <a:latin typeface="Myriad Pro"/>
            </a:rPr>
            <a:t>’</a:t>
          </a:r>
          <a:r>
            <a:rPr lang="fr-FR" altLang="ja-JP" sz="1600" kern="1200" dirty="0">
              <a:solidFill>
                <a:schemeClr val="tx2"/>
              </a:solidFill>
              <a:latin typeface="Myriad Pro"/>
            </a:rPr>
            <a:t>Organisation des Nations Unies</a:t>
          </a:r>
          <a:endParaRPr lang="fr-FR" sz="1600" kern="1200" dirty="0">
            <a:solidFill>
              <a:schemeClr val="tx2"/>
            </a:solidFill>
            <a:latin typeface="Myriad Pro"/>
          </a:endParaRPr>
        </a:p>
        <a:p>
          <a:pPr marL="0" lvl="0" indent="0" algn="ctr" defTabSz="889000">
            <a:lnSpc>
              <a:spcPct val="90000"/>
            </a:lnSpc>
            <a:spcBef>
              <a:spcPct val="0"/>
            </a:spcBef>
            <a:spcAft>
              <a:spcPct val="35000"/>
            </a:spcAft>
            <a:buNone/>
          </a:pPr>
          <a:endParaRPr lang="fr-FR" sz="1600" kern="1200" dirty="0">
            <a:solidFill>
              <a:schemeClr val="tx2"/>
            </a:solidFill>
          </a:endParaRPr>
        </a:p>
        <a:p>
          <a:pPr marL="0" lvl="0" indent="0" algn="ctr" defTabSz="889000">
            <a:lnSpc>
              <a:spcPct val="90000"/>
            </a:lnSpc>
            <a:spcBef>
              <a:spcPct val="0"/>
            </a:spcBef>
            <a:spcAft>
              <a:spcPct val="35000"/>
            </a:spcAft>
            <a:buNone/>
          </a:pPr>
          <a:endParaRPr lang="fr-FR" sz="2000" kern="1200" dirty="0">
            <a:solidFill>
              <a:schemeClr val="tx2"/>
            </a:solidFill>
          </a:endParaRPr>
        </a:p>
        <a:p>
          <a:pPr marL="0" lvl="0" indent="0" algn="ctr" defTabSz="889000">
            <a:lnSpc>
              <a:spcPct val="90000"/>
            </a:lnSpc>
            <a:spcBef>
              <a:spcPct val="0"/>
            </a:spcBef>
            <a:spcAft>
              <a:spcPct val="35000"/>
            </a:spcAft>
            <a:buNone/>
          </a:pPr>
          <a:endParaRPr lang="fr-FR" sz="2000" kern="1200" dirty="0">
            <a:solidFill>
              <a:schemeClr val="tx2"/>
            </a:solidFill>
          </a:endParaRPr>
        </a:p>
      </dsp:txBody>
      <dsp:txXfrm>
        <a:off x="6036327" y="1416355"/>
        <a:ext cx="2601867" cy="2225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6401D-6D41-4727-9A23-5617987C6CBD}">
      <dsp:nvSpPr>
        <dsp:cNvPr id="0" name=""/>
        <dsp:cNvSpPr/>
      </dsp:nvSpPr>
      <dsp:spPr>
        <a:xfrm>
          <a:off x="583" y="1037698"/>
          <a:ext cx="2427154" cy="2855476"/>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332FCDD-0E5E-4421-A394-EB32AF2D5E8B}">
      <dsp:nvSpPr>
        <dsp:cNvPr id="0" name=""/>
        <dsp:cNvSpPr/>
      </dsp:nvSpPr>
      <dsp:spPr>
        <a:xfrm>
          <a:off x="121941" y="1151917"/>
          <a:ext cx="2184439" cy="185605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8AABDE4-EFAC-48FA-B29C-2A177502A17D}">
      <dsp:nvSpPr>
        <dsp:cNvPr id="0" name=""/>
        <dsp:cNvSpPr/>
      </dsp:nvSpPr>
      <dsp:spPr>
        <a:xfrm>
          <a:off x="121941" y="3293547"/>
          <a:ext cx="2184439" cy="485408"/>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Myriad Pro"/>
            </a:rPr>
            <a:t>Léon </a:t>
          </a:r>
          <a:r>
            <a:rPr lang="fr-FR" sz="1300" kern="1200" dirty="0" err="1">
              <a:latin typeface="Myriad Pro"/>
            </a:rPr>
            <a:t>Mba</a:t>
          </a:r>
          <a:endParaRPr lang="fr-FR" sz="1300" kern="1200" dirty="0">
            <a:latin typeface="Myriad Pro"/>
          </a:endParaRPr>
        </a:p>
      </dsp:txBody>
      <dsp:txXfrm>
        <a:off x="121941" y="3293547"/>
        <a:ext cx="2184439" cy="485408"/>
      </dsp:txXfrm>
    </dsp:sp>
    <dsp:sp modelId="{C36FA4A8-4862-409B-925C-C3EAD7D59211}">
      <dsp:nvSpPr>
        <dsp:cNvPr id="0" name=""/>
        <dsp:cNvSpPr/>
      </dsp:nvSpPr>
      <dsp:spPr>
        <a:xfrm>
          <a:off x="121941" y="3007976"/>
          <a:ext cx="2184439" cy="28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Myriad Pro"/>
            </a:rPr>
            <a:t>1960-1967</a:t>
          </a:r>
        </a:p>
      </dsp:txBody>
      <dsp:txXfrm>
        <a:off x="121941" y="3007976"/>
        <a:ext cx="2184439" cy="285570"/>
      </dsp:txXfrm>
    </dsp:sp>
    <dsp:sp modelId="{576D5315-7EDF-4730-A6CD-7870FE529304}">
      <dsp:nvSpPr>
        <dsp:cNvPr id="0" name=""/>
        <dsp:cNvSpPr/>
      </dsp:nvSpPr>
      <dsp:spPr>
        <a:xfrm>
          <a:off x="2904721" y="1050176"/>
          <a:ext cx="2427154" cy="2855476"/>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2145DD5-07FA-4037-A0D6-66FEDCE2CC1F}">
      <dsp:nvSpPr>
        <dsp:cNvPr id="0" name=""/>
        <dsp:cNvSpPr/>
      </dsp:nvSpPr>
      <dsp:spPr>
        <a:xfrm>
          <a:off x="3026078" y="1151917"/>
          <a:ext cx="2184439" cy="185605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101AE0D-B2C6-48D8-B0D1-5D9090552ED6}">
      <dsp:nvSpPr>
        <dsp:cNvPr id="0" name=""/>
        <dsp:cNvSpPr/>
      </dsp:nvSpPr>
      <dsp:spPr>
        <a:xfrm>
          <a:off x="3026078" y="3293547"/>
          <a:ext cx="2184439" cy="485408"/>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Myriad Pro"/>
            </a:rPr>
            <a:t>El Hadj Omar Bongo </a:t>
          </a:r>
          <a:r>
            <a:rPr lang="fr-FR" sz="1300" kern="1200" dirty="0" err="1">
              <a:latin typeface="Myriad Pro"/>
            </a:rPr>
            <a:t>Ondimba</a:t>
          </a:r>
          <a:endParaRPr lang="fr-FR" sz="1300" kern="1200" dirty="0">
            <a:latin typeface="Myriad Pro"/>
          </a:endParaRPr>
        </a:p>
      </dsp:txBody>
      <dsp:txXfrm>
        <a:off x="3026078" y="3293547"/>
        <a:ext cx="2184439" cy="485408"/>
      </dsp:txXfrm>
    </dsp:sp>
    <dsp:sp modelId="{D7C9D657-9520-406A-ACC1-1A982C6D0D77}">
      <dsp:nvSpPr>
        <dsp:cNvPr id="0" name=""/>
        <dsp:cNvSpPr/>
      </dsp:nvSpPr>
      <dsp:spPr>
        <a:xfrm>
          <a:off x="3026078" y="3007976"/>
          <a:ext cx="2184439" cy="28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Myriad Pro"/>
            </a:rPr>
            <a:t>1967-2009</a:t>
          </a:r>
        </a:p>
      </dsp:txBody>
      <dsp:txXfrm>
        <a:off x="3026078" y="3007976"/>
        <a:ext cx="2184439" cy="285570"/>
      </dsp:txXfrm>
    </dsp:sp>
    <dsp:sp modelId="{EC9863FD-0D5E-467A-8CE8-261AFBCEA0B7}">
      <dsp:nvSpPr>
        <dsp:cNvPr id="0" name=""/>
        <dsp:cNvSpPr/>
      </dsp:nvSpPr>
      <dsp:spPr>
        <a:xfrm>
          <a:off x="5808858" y="1037698"/>
          <a:ext cx="2427154" cy="2855476"/>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C6D2ED2-C439-4F77-A323-25847A7668CE}">
      <dsp:nvSpPr>
        <dsp:cNvPr id="0" name=""/>
        <dsp:cNvSpPr/>
      </dsp:nvSpPr>
      <dsp:spPr>
        <a:xfrm>
          <a:off x="5930216" y="1151917"/>
          <a:ext cx="2184439" cy="185605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948C082-2ED3-42C6-B8CA-A51A6B219BD7}">
      <dsp:nvSpPr>
        <dsp:cNvPr id="0" name=""/>
        <dsp:cNvSpPr/>
      </dsp:nvSpPr>
      <dsp:spPr>
        <a:xfrm>
          <a:off x="5930216" y="3293547"/>
          <a:ext cx="2184439" cy="485408"/>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Myriad Pro"/>
            </a:rPr>
            <a:t>Ali Bongo </a:t>
          </a:r>
          <a:r>
            <a:rPr lang="fr-FR" sz="1300" kern="1200" dirty="0" err="1">
              <a:latin typeface="Myriad Pro"/>
            </a:rPr>
            <a:t>Ondimba</a:t>
          </a:r>
          <a:r>
            <a:rPr lang="fr-FR" sz="1300" kern="1200" dirty="0">
              <a:latin typeface="Myriad Pro"/>
            </a:rPr>
            <a:t> </a:t>
          </a:r>
        </a:p>
      </dsp:txBody>
      <dsp:txXfrm>
        <a:off x="5930216" y="3293547"/>
        <a:ext cx="2184439" cy="485408"/>
      </dsp:txXfrm>
    </dsp:sp>
    <dsp:sp modelId="{1EC09C30-970C-4F36-9169-1C0AEB87EC31}">
      <dsp:nvSpPr>
        <dsp:cNvPr id="0" name=""/>
        <dsp:cNvSpPr/>
      </dsp:nvSpPr>
      <dsp:spPr>
        <a:xfrm>
          <a:off x="5930216" y="3007976"/>
          <a:ext cx="2184439" cy="28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latin typeface="Myriad Pro"/>
            </a:rPr>
            <a:t>2009</a:t>
          </a:r>
        </a:p>
      </dsp:txBody>
      <dsp:txXfrm>
        <a:off x="5930216" y="3007976"/>
        <a:ext cx="2184439" cy="285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82900-4ACC-406E-ACAC-0B7951585DE4}">
      <dsp:nvSpPr>
        <dsp:cNvPr id="0" name=""/>
        <dsp:cNvSpPr/>
      </dsp:nvSpPr>
      <dsp:spPr>
        <a:xfrm>
          <a:off x="0" y="0"/>
          <a:ext cx="8033656" cy="710591"/>
        </a:xfrm>
        <a:prstGeom prst="rect">
          <a:avLst/>
        </a:prstGeom>
        <a:gradFill rotWithShape="0">
          <a:gsLst>
            <a:gs pos="0">
              <a:schemeClr val="dk2">
                <a:shade val="80000"/>
                <a:hueOff val="0"/>
                <a:satOff val="0"/>
                <a:lumOff val="0"/>
                <a:alphaOff val="0"/>
                <a:tint val="50000"/>
                <a:satMod val="300000"/>
              </a:schemeClr>
            </a:gs>
            <a:gs pos="35000">
              <a:schemeClr val="dk2">
                <a:shade val="80000"/>
                <a:hueOff val="0"/>
                <a:satOff val="0"/>
                <a:lumOff val="0"/>
                <a:alphaOff val="0"/>
                <a:tint val="37000"/>
                <a:satMod val="300000"/>
              </a:schemeClr>
            </a:gs>
            <a:gs pos="100000">
              <a:schemeClr val="dk2">
                <a:shade val="8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chemeClr val="tx2"/>
              </a:solidFill>
              <a:effectLst>
                <a:outerShdw blurRad="38100" dist="38100" dir="2700000" algn="tl">
                  <a:srgbClr val="000000">
                    <a:alpha val="43137"/>
                  </a:srgbClr>
                </a:outerShdw>
              </a:effectLst>
              <a:latin typeface="Myriad Pro"/>
            </a:rPr>
            <a:t>LES 3 GABON DE L’EMERGENCE</a:t>
          </a:r>
        </a:p>
      </dsp:txBody>
      <dsp:txXfrm>
        <a:off x="0" y="0"/>
        <a:ext cx="8033656" cy="710591"/>
      </dsp:txXfrm>
    </dsp:sp>
    <dsp:sp modelId="{DFF145B2-745D-4739-85E5-3307B796D58E}">
      <dsp:nvSpPr>
        <dsp:cNvPr id="0" name=""/>
        <dsp:cNvSpPr/>
      </dsp:nvSpPr>
      <dsp:spPr>
        <a:xfrm>
          <a:off x="3855" y="928438"/>
          <a:ext cx="2709127" cy="4135764"/>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fr-FR" sz="2400" kern="1200" dirty="0"/>
        </a:p>
      </dsp:txBody>
      <dsp:txXfrm>
        <a:off x="3855" y="928438"/>
        <a:ext cx="2709127" cy="4135764"/>
      </dsp:txXfrm>
    </dsp:sp>
    <dsp:sp modelId="{B338A4C4-C5A9-40EC-A6AB-1CF8791020A4}">
      <dsp:nvSpPr>
        <dsp:cNvPr id="0" name=""/>
        <dsp:cNvSpPr/>
      </dsp:nvSpPr>
      <dsp:spPr>
        <a:xfrm>
          <a:off x="2712982" y="937238"/>
          <a:ext cx="2608861" cy="4118163"/>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fr-FR" sz="6100" kern="1200" dirty="0">
            <a:solidFill>
              <a:schemeClr val="bg1"/>
            </a:solidFill>
          </a:endParaRPr>
        </a:p>
      </dsp:txBody>
      <dsp:txXfrm>
        <a:off x="2712982" y="937238"/>
        <a:ext cx="2608861" cy="4118163"/>
      </dsp:txXfrm>
    </dsp:sp>
    <dsp:sp modelId="{4D12B945-E14D-4A2F-A39B-2A66D94C906B}">
      <dsp:nvSpPr>
        <dsp:cNvPr id="0" name=""/>
        <dsp:cNvSpPr/>
      </dsp:nvSpPr>
      <dsp:spPr>
        <a:xfrm>
          <a:off x="5325698" y="900008"/>
          <a:ext cx="2707957" cy="419901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endParaRPr lang="fr-FR" sz="6300" kern="1200" dirty="0">
            <a:solidFill>
              <a:schemeClr val="bg1"/>
            </a:solidFill>
          </a:endParaRPr>
        </a:p>
      </dsp:txBody>
      <dsp:txXfrm>
        <a:off x="5325698" y="900008"/>
        <a:ext cx="2707957" cy="4199012"/>
      </dsp:txXfrm>
    </dsp:sp>
    <dsp:sp modelId="{F8E3EB33-8E07-4A5E-A795-C93DF6544C9E}">
      <dsp:nvSpPr>
        <dsp:cNvPr id="0" name=""/>
        <dsp:cNvSpPr/>
      </dsp:nvSpPr>
      <dsp:spPr>
        <a:xfrm>
          <a:off x="0" y="5107965"/>
          <a:ext cx="8033656" cy="173161"/>
        </a:xfrm>
        <a:prstGeom prst="rect">
          <a:avLst/>
        </a:prstGeom>
        <a:gradFill rotWithShape="0">
          <a:gsLst>
            <a:gs pos="0">
              <a:schemeClr val="dk2">
                <a:shade val="80000"/>
                <a:hueOff val="0"/>
                <a:satOff val="0"/>
                <a:lumOff val="0"/>
                <a:alphaOff val="0"/>
                <a:tint val="50000"/>
                <a:satMod val="300000"/>
              </a:schemeClr>
            </a:gs>
            <a:gs pos="35000">
              <a:schemeClr val="dk2">
                <a:shade val="80000"/>
                <a:hueOff val="0"/>
                <a:satOff val="0"/>
                <a:lumOff val="0"/>
                <a:alphaOff val="0"/>
                <a:tint val="37000"/>
                <a:satMod val="300000"/>
              </a:schemeClr>
            </a:gs>
            <a:gs pos="100000">
              <a:schemeClr val="dk2">
                <a:shade val="8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D7B53-97E5-4D3C-BAD7-9C827C733CD1}">
      <dsp:nvSpPr>
        <dsp:cNvPr id="0" name=""/>
        <dsp:cNvSpPr/>
      </dsp:nvSpPr>
      <dsp:spPr>
        <a:xfrm rot="16200000">
          <a:off x="587828" y="-587828"/>
          <a:ext cx="2551923" cy="3727580"/>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endParaRPr lang="fr-FR" altLang="fr-FR" sz="1600" kern="1200" dirty="0">
            <a:solidFill>
              <a:srgbClr val="0B4CB5"/>
            </a:solidFill>
          </a:endParaRPr>
        </a:p>
      </dsp:txBody>
      <dsp:txXfrm rot="5400000">
        <a:off x="-1" y="1"/>
        <a:ext cx="3727580" cy="1913942"/>
      </dsp:txXfrm>
    </dsp:sp>
    <dsp:sp modelId="{675C7609-F3D7-4CF9-9F94-9E1D6A3E6357}">
      <dsp:nvSpPr>
        <dsp:cNvPr id="0" name=""/>
        <dsp:cNvSpPr/>
      </dsp:nvSpPr>
      <dsp:spPr>
        <a:xfrm>
          <a:off x="3727580" y="0"/>
          <a:ext cx="3727580" cy="2551923"/>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endParaRPr lang="fr-FR" sz="2400" kern="1200" dirty="0">
            <a:solidFill>
              <a:schemeClr val="bg1"/>
            </a:solidFill>
          </a:endParaRPr>
        </a:p>
      </dsp:txBody>
      <dsp:txXfrm>
        <a:off x="3727580" y="0"/>
        <a:ext cx="3727580" cy="1913942"/>
      </dsp:txXfrm>
    </dsp:sp>
    <dsp:sp modelId="{642E6262-3CF0-49B5-B4F3-61FD8FC2BF1E}">
      <dsp:nvSpPr>
        <dsp:cNvPr id="0" name=""/>
        <dsp:cNvSpPr/>
      </dsp:nvSpPr>
      <dsp:spPr>
        <a:xfrm rot="10800000">
          <a:off x="0" y="2551923"/>
          <a:ext cx="3727580" cy="2551923"/>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endParaRPr lang="fr-FR" sz="2400" kern="1200" dirty="0">
            <a:solidFill>
              <a:schemeClr val="bg1"/>
            </a:solidFill>
          </a:endParaRPr>
        </a:p>
      </dsp:txBody>
      <dsp:txXfrm rot="10800000">
        <a:off x="0" y="3189903"/>
        <a:ext cx="3727580" cy="1913942"/>
      </dsp:txXfrm>
    </dsp:sp>
    <dsp:sp modelId="{E7D7436C-9B24-4933-A3EB-A9E751F4B11D}">
      <dsp:nvSpPr>
        <dsp:cNvPr id="0" name=""/>
        <dsp:cNvSpPr/>
      </dsp:nvSpPr>
      <dsp:spPr>
        <a:xfrm rot="5400000">
          <a:off x="4315408" y="1964094"/>
          <a:ext cx="2551923" cy="3727580"/>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endParaRPr lang="fr-FR" sz="2000" kern="1200" dirty="0"/>
        </a:p>
      </dsp:txBody>
      <dsp:txXfrm rot="-5400000">
        <a:off x="3727579" y="3189903"/>
        <a:ext cx="3727580" cy="1913942"/>
      </dsp:txXfrm>
    </dsp:sp>
    <dsp:sp modelId="{7F190D47-D99A-4D9E-8308-64581BDF35EB}">
      <dsp:nvSpPr>
        <dsp:cNvPr id="0" name=""/>
        <dsp:cNvSpPr/>
      </dsp:nvSpPr>
      <dsp:spPr>
        <a:xfrm>
          <a:off x="2624268" y="1993575"/>
          <a:ext cx="2236548" cy="1275961"/>
        </a:xfrm>
        <a:prstGeom prst="roundRect">
          <a:avLst/>
        </a:prstGeom>
        <a:solidFill>
          <a:schemeClr val="dk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effectLst>
                <a:outerShdw blurRad="38100" dist="38100" dir="2700000" algn="tl">
                  <a:srgbClr val="000000">
                    <a:alpha val="43137"/>
                  </a:srgbClr>
                </a:outerShdw>
              </a:effectLst>
            </a:rPr>
            <a:t>SECTEUR PRIMAIRE</a:t>
          </a:r>
        </a:p>
      </dsp:txBody>
      <dsp:txXfrm>
        <a:off x="2686555" y="2055862"/>
        <a:ext cx="2111974" cy="11513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D7B53-97E5-4D3C-BAD7-9C827C733CD1}">
      <dsp:nvSpPr>
        <dsp:cNvPr id="0" name=""/>
        <dsp:cNvSpPr/>
      </dsp:nvSpPr>
      <dsp:spPr>
        <a:xfrm rot="16200000">
          <a:off x="587828" y="-587828"/>
          <a:ext cx="2551923" cy="3727580"/>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endParaRPr lang="fr-FR" altLang="fr-FR" sz="1600" kern="1200" dirty="0">
            <a:solidFill>
              <a:srgbClr val="0B4CB5"/>
            </a:solidFill>
          </a:endParaRPr>
        </a:p>
      </dsp:txBody>
      <dsp:txXfrm rot="5400000">
        <a:off x="-1" y="1"/>
        <a:ext cx="3727580" cy="1913942"/>
      </dsp:txXfrm>
    </dsp:sp>
    <dsp:sp modelId="{675C7609-F3D7-4CF9-9F94-9E1D6A3E6357}">
      <dsp:nvSpPr>
        <dsp:cNvPr id="0" name=""/>
        <dsp:cNvSpPr/>
      </dsp:nvSpPr>
      <dsp:spPr>
        <a:xfrm>
          <a:off x="3727580" y="0"/>
          <a:ext cx="3727580" cy="2551923"/>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endParaRPr lang="fr-FR" sz="2400" kern="1200" dirty="0">
            <a:solidFill>
              <a:schemeClr val="bg1"/>
            </a:solidFill>
          </a:endParaRPr>
        </a:p>
      </dsp:txBody>
      <dsp:txXfrm>
        <a:off x="3727580" y="0"/>
        <a:ext cx="3727580" cy="1913942"/>
      </dsp:txXfrm>
    </dsp:sp>
    <dsp:sp modelId="{642E6262-3CF0-49B5-B4F3-61FD8FC2BF1E}">
      <dsp:nvSpPr>
        <dsp:cNvPr id="0" name=""/>
        <dsp:cNvSpPr/>
      </dsp:nvSpPr>
      <dsp:spPr>
        <a:xfrm rot="10800000">
          <a:off x="0" y="2551923"/>
          <a:ext cx="3727580" cy="2551923"/>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endParaRPr lang="fr-FR" sz="2400" kern="1200" dirty="0">
            <a:solidFill>
              <a:schemeClr val="bg1"/>
            </a:solidFill>
          </a:endParaRPr>
        </a:p>
      </dsp:txBody>
      <dsp:txXfrm rot="10800000">
        <a:off x="0" y="3189903"/>
        <a:ext cx="3727580" cy="1913942"/>
      </dsp:txXfrm>
    </dsp:sp>
    <dsp:sp modelId="{E7D7436C-9B24-4933-A3EB-A9E751F4B11D}">
      <dsp:nvSpPr>
        <dsp:cNvPr id="0" name=""/>
        <dsp:cNvSpPr/>
      </dsp:nvSpPr>
      <dsp:spPr>
        <a:xfrm rot="5400000">
          <a:off x="4315408" y="1964094"/>
          <a:ext cx="2551923" cy="3727580"/>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endParaRPr lang="fr-FR" sz="2000" kern="1200" dirty="0"/>
        </a:p>
      </dsp:txBody>
      <dsp:txXfrm rot="-5400000">
        <a:off x="3727579" y="3189903"/>
        <a:ext cx="3727580" cy="1913942"/>
      </dsp:txXfrm>
    </dsp:sp>
    <dsp:sp modelId="{7F190D47-D99A-4D9E-8308-64581BDF35EB}">
      <dsp:nvSpPr>
        <dsp:cNvPr id="0" name=""/>
        <dsp:cNvSpPr/>
      </dsp:nvSpPr>
      <dsp:spPr>
        <a:xfrm>
          <a:off x="2651286" y="2132718"/>
          <a:ext cx="2236548" cy="1275961"/>
        </a:xfrm>
        <a:prstGeom prst="roundRect">
          <a:avLst/>
        </a:prstGeom>
        <a:solidFill>
          <a:schemeClr val="dk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effectLst>
                <a:outerShdw blurRad="38100" dist="38100" dir="2700000" algn="tl">
                  <a:srgbClr val="000000">
                    <a:alpha val="43137"/>
                  </a:srgbClr>
                </a:outerShdw>
              </a:effectLst>
            </a:rPr>
            <a:t>SECTEUR SECONDAIRE</a:t>
          </a:r>
        </a:p>
      </dsp:txBody>
      <dsp:txXfrm>
        <a:off x="2713573" y="2195005"/>
        <a:ext cx="2111974" cy="11513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D7B53-97E5-4D3C-BAD7-9C827C733CD1}">
      <dsp:nvSpPr>
        <dsp:cNvPr id="0" name=""/>
        <dsp:cNvSpPr/>
      </dsp:nvSpPr>
      <dsp:spPr>
        <a:xfrm rot="16200000">
          <a:off x="587828" y="-587828"/>
          <a:ext cx="2551923" cy="3727580"/>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endParaRPr lang="fr-FR" altLang="fr-FR" sz="1600" kern="1200" dirty="0">
            <a:solidFill>
              <a:srgbClr val="0B4CB5"/>
            </a:solidFill>
          </a:endParaRPr>
        </a:p>
      </dsp:txBody>
      <dsp:txXfrm rot="5400000">
        <a:off x="-1" y="1"/>
        <a:ext cx="3727580" cy="1913942"/>
      </dsp:txXfrm>
    </dsp:sp>
    <dsp:sp modelId="{675C7609-F3D7-4CF9-9F94-9E1D6A3E6357}">
      <dsp:nvSpPr>
        <dsp:cNvPr id="0" name=""/>
        <dsp:cNvSpPr/>
      </dsp:nvSpPr>
      <dsp:spPr>
        <a:xfrm>
          <a:off x="3727580" y="0"/>
          <a:ext cx="3727580" cy="2551923"/>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endParaRPr lang="fr-FR" sz="2400" kern="1200" dirty="0">
            <a:solidFill>
              <a:schemeClr val="bg1"/>
            </a:solidFill>
          </a:endParaRPr>
        </a:p>
      </dsp:txBody>
      <dsp:txXfrm>
        <a:off x="3727580" y="0"/>
        <a:ext cx="3727580" cy="1913942"/>
      </dsp:txXfrm>
    </dsp:sp>
    <dsp:sp modelId="{642E6262-3CF0-49B5-B4F3-61FD8FC2BF1E}">
      <dsp:nvSpPr>
        <dsp:cNvPr id="0" name=""/>
        <dsp:cNvSpPr/>
      </dsp:nvSpPr>
      <dsp:spPr>
        <a:xfrm rot="10800000">
          <a:off x="0" y="2551923"/>
          <a:ext cx="3727580" cy="2551923"/>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endParaRPr lang="fr-FR" sz="2400" kern="1200" dirty="0">
            <a:solidFill>
              <a:schemeClr val="bg1"/>
            </a:solidFill>
          </a:endParaRPr>
        </a:p>
      </dsp:txBody>
      <dsp:txXfrm rot="10800000">
        <a:off x="0" y="3189903"/>
        <a:ext cx="3727580" cy="1913942"/>
      </dsp:txXfrm>
    </dsp:sp>
    <dsp:sp modelId="{E7D7436C-9B24-4933-A3EB-A9E751F4B11D}">
      <dsp:nvSpPr>
        <dsp:cNvPr id="0" name=""/>
        <dsp:cNvSpPr/>
      </dsp:nvSpPr>
      <dsp:spPr>
        <a:xfrm rot="5400000">
          <a:off x="4315408" y="1964094"/>
          <a:ext cx="2551923" cy="3727580"/>
        </a:xfrm>
        <a:prstGeom prst="round1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endParaRPr lang="fr-FR" sz="2000" kern="1200" dirty="0"/>
        </a:p>
      </dsp:txBody>
      <dsp:txXfrm rot="-5400000">
        <a:off x="3727579" y="3189903"/>
        <a:ext cx="3727580" cy="1913942"/>
      </dsp:txXfrm>
    </dsp:sp>
    <dsp:sp modelId="{7F190D47-D99A-4D9E-8308-64581BDF35EB}">
      <dsp:nvSpPr>
        <dsp:cNvPr id="0" name=""/>
        <dsp:cNvSpPr/>
      </dsp:nvSpPr>
      <dsp:spPr>
        <a:xfrm>
          <a:off x="2610267" y="1886317"/>
          <a:ext cx="2236548" cy="1275961"/>
        </a:xfrm>
        <a:prstGeom prst="roundRect">
          <a:avLst/>
        </a:prstGeom>
        <a:solidFill>
          <a:schemeClr val="dk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effectLst>
                <a:outerShdw blurRad="38100" dist="38100" dir="2700000" algn="tl">
                  <a:srgbClr val="000000">
                    <a:alpha val="43137"/>
                  </a:srgbClr>
                </a:outerShdw>
              </a:effectLst>
            </a:rPr>
            <a:t>SECTEUR TERTIAIRE</a:t>
          </a:r>
        </a:p>
      </dsp:txBody>
      <dsp:txXfrm>
        <a:off x="2672554" y="1948604"/>
        <a:ext cx="2111974" cy="11513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37002-428B-40F7-A1B9-F272E3854717}">
      <dsp:nvSpPr>
        <dsp:cNvPr id="0" name=""/>
        <dsp:cNvSpPr/>
      </dsp:nvSpPr>
      <dsp:spPr>
        <a:xfrm>
          <a:off x="0" y="0"/>
          <a:ext cx="8658808"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8CD6175-CF3D-4339-9A31-09D222CDE61E}">
      <dsp:nvSpPr>
        <dsp:cNvPr id="0" name=""/>
        <dsp:cNvSpPr/>
      </dsp:nvSpPr>
      <dsp:spPr>
        <a:xfrm>
          <a:off x="0" y="0"/>
          <a:ext cx="1659041" cy="4945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endParaRPr lang="fr-FR" altLang="fr-FR" sz="700" kern="1200" dirty="0">
            <a:solidFill>
              <a:srgbClr val="0B4CB5"/>
            </a:solidFill>
          </a:endParaRPr>
        </a:p>
        <a:p>
          <a:pPr marL="0" lvl="0" indent="0" algn="ctr" defTabSz="311150">
            <a:lnSpc>
              <a:spcPct val="90000"/>
            </a:lnSpc>
            <a:spcBef>
              <a:spcPct val="0"/>
            </a:spcBef>
            <a:spcAft>
              <a:spcPct val="35000"/>
            </a:spcAft>
            <a:buNone/>
          </a:pPr>
          <a:endParaRPr lang="fr-FR" altLang="fr-FR" sz="1050" kern="1200" dirty="0">
            <a:solidFill>
              <a:schemeClr val="tx2"/>
            </a:solidFill>
            <a:latin typeface="Myriad Pro"/>
          </a:endParaRPr>
        </a:p>
        <a:p>
          <a:pPr marL="0" lvl="0" indent="0" algn="ctr" defTabSz="311150">
            <a:lnSpc>
              <a:spcPct val="90000"/>
            </a:lnSpc>
            <a:spcBef>
              <a:spcPct val="0"/>
            </a:spcBef>
            <a:spcAft>
              <a:spcPct val="35000"/>
            </a:spcAft>
            <a:buNone/>
          </a:pPr>
          <a:endParaRPr lang="fr-FR" altLang="fr-FR" sz="1000" kern="1200" dirty="0">
            <a:solidFill>
              <a:schemeClr val="tx2"/>
            </a:solidFill>
            <a:latin typeface="Myriad Pro"/>
          </a:endParaRPr>
        </a:p>
        <a:p>
          <a:pPr marL="0" lvl="0" indent="0" algn="ctr" defTabSz="311150">
            <a:lnSpc>
              <a:spcPct val="90000"/>
            </a:lnSpc>
            <a:spcBef>
              <a:spcPct val="0"/>
            </a:spcBef>
            <a:spcAft>
              <a:spcPct val="35000"/>
            </a:spcAft>
            <a:buNone/>
          </a:pPr>
          <a:endParaRPr lang="fr-FR" altLang="fr-FR" sz="1000" kern="1200" dirty="0">
            <a:solidFill>
              <a:schemeClr val="tx2"/>
            </a:solidFill>
            <a:latin typeface="Myriad Pro"/>
          </a:endParaRPr>
        </a:p>
        <a:p>
          <a:pPr marL="0" lvl="0" indent="0" algn="ctr" defTabSz="311150">
            <a:lnSpc>
              <a:spcPct val="90000"/>
            </a:lnSpc>
            <a:spcBef>
              <a:spcPct val="0"/>
            </a:spcBef>
            <a:spcAft>
              <a:spcPct val="35000"/>
            </a:spcAft>
            <a:buNone/>
          </a:pPr>
          <a:r>
            <a:rPr lang="fr-FR" altLang="fr-FR" sz="1600" kern="1200" dirty="0">
              <a:solidFill>
                <a:srgbClr val="C00000"/>
              </a:solidFill>
              <a:latin typeface="Myriad Pro"/>
            </a:rPr>
            <a:t>Charte des investissements</a:t>
          </a:r>
        </a:p>
        <a:p>
          <a:pPr marL="0" lvl="0" indent="0" algn="ctr" defTabSz="311150">
            <a:lnSpc>
              <a:spcPct val="90000"/>
            </a:lnSpc>
            <a:spcBef>
              <a:spcPct val="0"/>
            </a:spcBef>
            <a:spcAft>
              <a:spcPct val="35000"/>
            </a:spcAft>
            <a:buNone/>
          </a:pPr>
          <a:endParaRPr lang="fr-FR" altLang="fr-FR" sz="1600" kern="1200" dirty="0">
            <a:solidFill>
              <a:srgbClr val="C00000"/>
            </a:solidFill>
            <a:latin typeface="Myriad Pro"/>
          </a:endParaRPr>
        </a:p>
        <a:p>
          <a:pPr marL="0" lvl="0" indent="0" algn="ctr" defTabSz="311150">
            <a:lnSpc>
              <a:spcPct val="90000"/>
            </a:lnSpc>
            <a:spcBef>
              <a:spcPct val="0"/>
            </a:spcBef>
            <a:spcAft>
              <a:spcPct val="35000"/>
            </a:spcAft>
            <a:buNone/>
          </a:pPr>
          <a:endParaRPr lang="fr-FR" altLang="fr-FR" sz="1600" kern="1200" dirty="0">
            <a:solidFill>
              <a:srgbClr val="C00000"/>
            </a:solidFill>
            <a:latin typeface="Myriad Pro"/>
          </a:endParaRPr>
        </a:p>
        <a:p>
          <a:pPr marL="0" lvl="0" indent="0" algn="ctr" defTabSz="311150">
            <a:lnSpc>
              <a:spcPct val="90000"/>
            </a:lnSpc>
            <a:spcBef>
              <a:spcPct val="0"/>
            </a:spcBef>
            <a:spcAft>
              <a:spcPct val="35000"/>
            </a:spcAft>
            <a:buNone/>
          </a:pPr>
          <a:endParaRPr lang="fr-FR" altLang="fr-FR" sz="1600" kern="1200" dirty="0">
            <a:solidFill>
              <a:srgbClr val="C00000"/>
            </a:solidFill>
            <a:latin typeface="Myriad Pro"/>
          </a:endParaRPr>
        </a:p>
        <a:p>
          <a:pPr marL="0" lvl="0" indent="0" algn="ctr" defTabSz="311150">
            <a:lnSpc>
              <a:spcPct val="90000"/>
            </a:lnSpc>
            <a:spcBef>
              <a:spcPct val="0"/>
            </a:spcBef>
            <a:spcAft>
              <a:spcPct val="35000"/>
            </a:spcAft>
            <a:buNone/>
          </a:pPr>
          <a:endParaRPr lang="fr-FR" altLang="fr-FR" sz="1600" kern="1200" dirty="0">
            <a:solidFill>
              <a:srgbClr val="C00000"/>
            </a:solidFill>
            <a:latin typeface="Myriad Pro"/>
          </a:endParaRPr>
        </a:p>
        <a:p>
          <a:pPr marL="0" lvl="0" indent="0" algn="ctr" defTabSz="311150">
            <a:lnSpc>
              <a:spcPct val="90000"/>
            </a:lnSpc>
            <a:spcBef>
              <a:spcPct val="0"/>
            </a:spcBef>
            <a:spcAft>
              <a:spcPct val="35000"/>
            </a:spcAft>
            <a:buNone/>
          </a:pPr>
          <a:r>
            <a:rPr lang="fr-FR" altLang="fr-FR" sz="1600" kern="1200" dirty="0">
              <a:solidFill>
                <a:srgbClr val="C00000"/>
              </a:solidFill>
              <a:latin typeface="Myriad Pro"/>
            </a:rPr>
            <a:t> Droit des affaires panafricain uniforme et modernisé (OHADA) inspiré du droit français :</a:t>
          </a:r>
        </a:p>
        <a:p>
          <a:pPr marL="0" lvl="0" indent="0" algn="ctr" defTabSz="311150">
            <a:lnSpc>
              <a:spcPct val="90000"/>
            </a:lnSpc>
            <a:spcBef>
              <a:spcPct val="0"/>
            </a:spcBef>
            <a:spcAft>
              <a:spcPct val="35000"/>
            </a:spcAft>
            <a:buNone/>
          </a:pPr>
          <a:endParaRPr lang="fr-FR" sz="1600" i="1" kern="1200" dirty="0">
            <a:solidFill>
              <a:srgbClr val="C00000"/>
            </a:solidFill>
            <a:latin typeface="Myriad Pro"/>
          </a:endParaRPr>
        </a:p>
      </dsp:txBody>
      <dsp:txXfrm>
        <a:off x="0" y="0"/>
        <a:ext cx="1659041" cy="4945225"/>
      </dsp:txXfrm>
    </dsp:sp>
    <dsp:sp modelId="{010563C2-B431-4BB3-9AC2-941F5E83D996}">
      <dsp:nvSpPr>
        <dsp:cNvPr id="0" name=""/>
        <dsp:cNvSpPr/>
      </dsp:nvSpPr>
      <dsp:spPr>
        <a:xfrm>
          <a:off x="1783469" y="83305"/>
          <a:ext cx="6511736" cy="16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fr-FR" sz="6500" kern="1200" dirty="0"/>
        </a:p>
      </dsp:txBody>
      <dsp:txXfrm>
        <a:off x="1783469" y="83305"/>
        <a:ext cx="6511736" cy="1666115"/>
      </dsp:txXfrm>
    </dsp:sp>
    <dsp:sp modelId="{2C930ED3-9BF3-49CD-B3EC-F9B552261AD0}">
      <dsp:nvSpPr>
        <dsp:cNvPr id="0" name=""/>
        <dsp:cNvSpPr/>
      </dsp:nvSpPr>
      <dsp:spPr>
        <a:xfrm>
          <a:off x="1659041" y="1749421"/>
          <a:ext cx="6636164" cy="0"/>
        </a:xfrm>
        <a:prstGeom prst="line">
          <a:avLst/>
        </a:prstGeom>
        <a:noFill/>
        <a:ln w="9525" cap="flat" cmpd="sng" algn="ctr">
          <a:solidFill>
            <a:schemeClr val="dk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F6E8C95-3E45-4040-9FC9-778A286F5BE3}">
      <dsp:nvSpPr>
        <dsp:cNvPr id="0" name=""/>
        <dsp:cNvSpPr/>
      </dsp:nvSpPr>
      <dsp:spPr>
        <a:xfrm>
          <a:off x="1726165" y="1823147"/>
          <a:ext cx="6871965" cy="3026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fr-FR" sz="1800" kern="1200" dirty="0">
            <a:solidFill>
              <a:schemeClr val="tx2"/>
            </a:solidFill>
            <a:latin typeface="Myriad Pro"/>
          </a:endParaRPr>
        </a:p>
      </dsp:txBody>
      <dsp:txXfrm>
        <a:off x="1726165" y="1823147"/>
        <a:ext cx="6871965" cy="3026516"/>
      </dsp:txXfrm>
    </dsp:sp>
    <dsp:sp modelId="{D7146510-0E81-484F-BA2C-BBF26E203293}">
      <dsp:nvSpPr>
        <dsp:cNvPr id="0" name=""/>
        <dsp:cNvSpPr/>
      </dsp:nvSpPr>
      <dsp:spPr>
        <a:xfrm>
          <a:off x="1659041" y="4859243"/>
          <a:ext cx="6636164" cy="0"/>
        </a:xfrm>
        <a:prstGeom prst="line">
          <a:avLst/>
        </a:prstGeom>
        <a:noFill/>
        <a:ln w="9525" cap="flat" cmpd="sng" algn="ctr">
          <a:solidFill>
            <a:schemeClr val="dk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657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A21E0BF-3513-40E3-B4B1-AE332A0E8531}" type="datetimeFigureOut">
              <a:rPr lang="fr-FR"/>
              <a:pPr>
                <a:defRPr/>
              </a:pPr>
              <a:t>09/03/2021</a:t>
            </a:fld>
            <a:endParaRPr lang="fr-FR"/>
          </a:p>
        </p:txBody>
      </p:sp>
      <p:sp>
        <p:nvSpPr>
          <p:cNvPr id="4" name="Espace réservé du pied de page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1A10240-B859-46D2-874C-B7DF53E97F3A}" type="slidenum">
              <a:rPr lang="fr-FR"/>
              <a:pPr>
                <a:defRPr/>
              </a:pPr>
              <a:t>‹N°›</a:t>
            </a:fld>
            <a:endParaRPr lang="fr-FR"/>
          </a:p>
        </p:txBody>
      </p:sp>
    </p:spTree>
    <p:extLst>
      <p:ext uri="{BB962C8B-B14F-4D97-AF65-F5344CB8AC3E}">
        <p14:creationId xmlns:p14="http://schemas.microsoft.com/office/powerpoint/2010/main" val="2076281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657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48645" y="0"/>
            <a:ext cx="2944283" cy="49657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27E0C31-C199-44FB-8270-0650C88505A4}" type="datetimeFigureOut">
              <a:rPr lang="fr-FR"/>
              <a:pPr>
                <a:defRPr/>
              </a:pPr>
              <a:t>09/03/2021</a:t>
            </a:fld>
            <a:endParaRPr lang="fr-FR"/>
          </a:p>
        </p:txBody>
      </p:sp>
      <p:sp>
        <p:nvSpPr>
          <p:cNvPr id="4" name="Espace réservé de l'image des diapositives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1AB7701-3098-4D0F-B3B7-5CF3B97F8A20}" type="slidenum">
              <a:rPr lang="fr-FR"/>
              <a:pPr>
                <a:defRPr/>
              </a:pPr>
              <a:t>‹N°›</a:t>
            </a:fld>
            <a:endParaRPr lang="fr-FR"/>
          </a:p>
        </p:txBody>
      </p:sp>
    </p:spTree>
    <p:extLst>
      <p:ext uri="{BB962C8B-B14F-4D97-AF65-F5344CB8AC3E}">
        <p14:creationId xmlns:p14="http://schemas.microsoft.com/office/powerpoint/2010/main" val="17897360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AB7701-3098-4D0F-B3B7-5CF3B97F8A20}" type="slidenum">
              <a:rPr lang="fr-FR" smtClean="0"/>
              <a:pPr>
                <a:defRPr/>
              </a:pPr>
              <a:t>6</a:t>
            </a:fld>
            <a:endParaRPr lang="fr-FR"/>
          </a:p>
        </p:txBody>
      </p:sp>
    </p:spTree>
    <p:extLst>
      <p:ext uri="{BB962C8B-B14F-4D97-AF65-F5344CB8AC3E}">
        <p14:creationId xmlns:p14="http://schemas.microsoft.com/office/powerpoint/2010/main" val="247469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AB7701-3098-4D0F-B3B7-5CF3B97F8A20}" type="slidenum">
              <a:rPr lang="fr-FR" smtClean="0"/>
              <a:pPr>
                <a:defRPr/>
              </a:pPr>
              <a:t>13</a:t>
            </a:fld>
            <a:endParaRPr lang="fr-FR"/>
          </a:p>
        </p:txBody>
      </p:sp>
    </p:spTree>
    <p:extLst>
      <p:ext uri="{BB962C8B-B14F-4D97-AF65-F5344CB8AC3E}">
        <p14:creationId xmlns:p14="http://schemas.microsoft.com/office/powerpoint/2010/main" val="213176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AB7701-3098-4D0F-B3B7-5CF3B97F8A20}" type="slidenum">
              <a:rPr lang="fr-FR" smtClean="0"/>
              <a:pPr>
                <a:defRPr/>
              </a:pPr>
              <a:t>23</a:t>
            </a:fld>
            <a:endParaRPr lang="fr-FR"/>
          </a:p>
        </p:txBody>
      </p:sp>
    </p:spTree>
    <p:extLst>
      <p:ext uri="{BB962C8B-B14F-4D97-AF65-F5344CB8AC3E}">
        <p14:creationId xmlns:p14="http://schemas.microsoft.com/office/powerpoint/2010/main" val="409586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5" name="Titre 14"/>
          <p:cNvSpPr>
            <a:spLocks noGrp="1"/>
          </p:cNvSpPr>
          <p:nvPr>
            <p:ph type="title"/>
          </p:nvPr>
        </p:nvSpPr>
        <p:spPr>
          <a:xfrm>
            <a:off x="426514" y="3809666"/>
            <a:ext cx="8260285" cy="1143000"/>
          </a:xfrm>
          <a:prstGeom prst="rect">
            <a:avLst/>
          </a:prstGeom>
        </p:spPr>
        <p:txBody>
          <a:bodyPr vert="horz"/>
          <a:lstStyle>
            <a:lvl1pPr>
              <a:defRPr b="1" i="0">
                <a:latin typeface="Myriad Pro"/>
                <a:cs typeface="Myriad Pro"/>
              </a:defRPr>
            </a:lvl1pPr>
          </a:lstStyle>
          <a:p>
            <a:r>
              <a:rPr lang="fr-FR"/>
              <a:t>Modifiez le style du titre</a:t>
            </a:r>
            <a:endParaRPr lang="fr-FR" dirty="0"/>
          </a:p>
        </p:txBody>
      </p:sp>
    </p:spTree>
    <p:extLst>
      <p:ext uri="{BB962C8B-B14F-4D97-AF65-F5344CB8AC3E}">
        <p14:creationId xmlns:p14="http://schemas.microsoft.com/office/powerpoint/2010/main" val="265569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FCE16-F848-4206-BC69-64B94BBED29D}" type="datetimeFigureOut">
              <a:rPr lang="fr-FR" smtClean="0">
                <a:solidFill>
                  <a:prstClr val="black">
                    <a:tint val="75000"/>
                  </a:prstClr>
                </a:solidFill>
              </a:rPr>
              <a:pPr/>
              <a:t>09/03/2021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2964619-4E00-468D-A8AA-BF2C184B4BCB}"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5041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F0FCE16-F848-4206-BC69-64B94BBED29D}" type="datetimeFigureOut">
              <a:rPr lang="fr-FR" smtClean="0">
                <a:solidFill>
                  <a:prstClr val="black">
                    <a:tint val="75000"/>
                  </a:prstClr>
                </a:solidFill>
              </a:rPr>
              <a:pPr/>
              <a:t>09/03/2021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2964619-4E00-468D-A8AA-BF2C184B4BCB}"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4150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F0FCE16-F848-4206-BC69-64B94BBED29D}" type="datetimeFigureOut">
              <a:rPr lang="fr-FR" smtClean="0">
                <a:solidFill>
                  <a:prstClr val="black">
                    <a:tint val="75000"/>
                  </a:prstClr>
                </a:solidFill>
              </a:rPr>
              <a:pPr/>
              <a:t>09/03/2021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2964619-4E00-468D-A8AA-BF2C184B4BCB}"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8347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0FCE16-F848-4206-BC69-64B94BBED29D}" type="datetimeFigureOut">
              <a:rPr lang="fr-FR" smtClean="0">
                <a:solidFill>
                  <a:prstClr val="black">
                    <a:tint val="75000"/>
                  </a:prstClr>
                </a:solidFill>
              </a:rPr>
              <a:pPr/>
              <a:t>09/03/2021</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82964619-4E00-468D-A8AA-BF2C184B4BCB}"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01222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F0FCE16-F848-4206-BC69-64B94BBED29D}" type="datetimeFigureOut">
              <a:rPr lang="fr-FR" smtClean="0">
                <a:solidFill>
                  <a:prstClr val="black">
                    <a:tint val="75000"/>
                  </a:prstClr>
                </a:solidFill>
              </a:rPr>
              <a:pPr/>
              <a:t>09/03/2021</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82964619-4E00-468D-A8AA-BF2C184B4BCB}"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24825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0FCE16-F848-4206-BC69-64B94BBED29D}" type="datetimeFigureOut">
              <a:rPr lang="fr-FR" smtClean="0">
                <a:solidFill>
                  <a:prstClr val="black">
                    <a:tint val="75000"/>
                  </a:prstClr>
                </a:solidFill>
              </a:rPr>
              <a:pPr/>
              <a:t>09/03/2021</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82964619-4E00-468D-A8AA-BF2C184B4BCB}"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16744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FCE16-F848-4206-BC69-64B94BBED29D}" type="datetimeFigureOut">
              <a:rPr lang="fr-FR" smtClean="0">
                <a:solidFill>
                  <a:prstClr val="black">
                    <a:tint val="75000"/>
                  </a:prstClr>
                </a:solidFill>
              </a:rPr>
              <a:pPr/>
              <a:t>09/03/2021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2964619-4E00-468D-A8AA-BF2C184B4BCB}"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51781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FCE16-F848-4206-BC69-64B94BBED29D}" type="datetimeFigureOut">
              <a:rPr lang="fr-FR" smtClean="0">
                <a:solidFill>
                  <a:prstClr val="black">
                    <a:tint val="75000"/>
                  </a:prstClr>
                </a:solidFill>
              </a:rPr>
              <a:pPr/>
              <a:t>09/03/2021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2964619-4E00-468D-A8AA-BF2C184B4BCB}"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65175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FCE16-F848-4206-BC69-64B94BBED29D}" type="datetimeFigureOut">
              <a:rPr lang="fr-FR" smtClean="0">
                <a:solidFill>
                  <a:prstClr val="black">
                    <a:tint val="75000"/>
                  </a:prstClr>
                </a:solidFill>
              </a:rPr>
              <a:pPr/>
              <a:t>09/03/2021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2964619-4E00-468D-A8AA-BF2C184B4BCB}"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27253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FCE16-F848-4206-BC69-64B94BBED29D}" type="datetimeFigureOut">
              <a:rPr lang="fr-FR" smtClean="0">
                <a:solidFill>
                  <a:prstClr val="black">
                    <a:tint val="75000"/>
                  </a:prstClr>
                </a:solidFill>
              </a:rPr>
              <a:pPr/>
              <a:t>09/03/2021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2964619-4E00-468D-A8AA-BF2C184B4BCB}"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2101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4" name="Image 4" descr="CCE fond PTT3.jpg"/>
          <p:cNvPicPr>
            <a:picLocks noChangeAspect="1"/>
          </p:cNvPicPr>
          <p:nvPr userDrawn="1"/>
        </p:nvPicPr>
        <p:blipFill>
          <a:blip r:embed="rId2">
            <a:extLst>
              <a:ext uri="{28A0092B-C50C-407E-A947-70E740481C1C}">
                <a14:useLocalDpi xmlns:a14="http://schemas.microsoft.com/office/drawing/2010/main" val="0"/>
              </a:ext>
            </a:extLst>
          </a:blip>
          <a:srcRect r="6766" b="-201"/>
          <a:stretch>
            <a:fillRect/>
          </a:stretch>
        </p:blipFill>
        <p:spPr bwMode="auto">
          <a:xfrm>
            <a:off x="0" y="-9525"/>
            <a:ext cx="91440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re vertical 12"/>
          <p:cNvSpPr>
            <a:spLocks noGrp="1"/>
          </p:cNvSpPr>
          <p:nvPr>
            <p:ph type="title" orient="vert"/>
          </p:nvPr>
        </p:nvSpPr>
        <p:spPr>
          <a:xfrm rot="10800000">
            <a:off x="8179601" y="435751"/>
            <a:ext cx="867365" cy="5851525"/>
          </a:xfrm>
          <a:prstGeom prst="rect">
            <a:avLst/>
          </a:prstGeom>
        </p:spPr>
        <p:txBody>
          <a:bodyPr vert="eaVert"/>
          <a:lstStyle>
            <a:lvl1pPr>
              <a:defRPr b="1" i="0">
                <a:solidFill>
                  <a:schemeClr val="bg1"/>
                </a:solidFill>
                <a:latin typeface="Myriad Pro"/>
                <a:cs typeface="Myriad Pro"/>
              </a:defRPr>
            </a:lvl1pPr>
          </a:lstStyle>
          <a:p>
            <a:r>
              <a:rPr lang="fr-FR"/>
              <a:t>Modifiez le style du titre</a:t>
            </a:r>
            <a:endParaRPr lang="fr-FR" dirty="0"/>
          </a:p>
        </p:txBody>
      </p:sp>
      <p:sp>
        <p:nvSpPr>
          <p:cNvPr id="15" name="Espace réservé du texte 14"/>
          <p:cNvSpPr>
            <a:spLocks noGrp="1"/>
          </p:cNvSpPr>
          <p:nvPr>
            <p:ph type="body" sz="quarter" idx="10"/>
          </p:nvPr>
        </p:nvSpPr>
        <p:spPr>
          <a:xfrm>
            <a:off x="5942012" y="3193845"/>
            <a:ext cx="1924813" cy="1933780"/>
          </a:xfrm>
          <a:prstGeom prst="rect">
            <a:avLst/>
          </a:prstGeom>
        </p:spPr>
        <p:txBody>
          <a:bodyPr vert="horz"/>
          <a:lstStyle>
            <a:lvl1pPr marL="0" indent="0">
              <a:buNone/>
              <a:defRPr sz="2000" b="1" i="0">
                <a:solidFill>
                  <a:srgbClr val="FFFFFF"/>
                </a:solidFill>
                <a:latin typeface="Myriad Pro"/>
                <a:cs typeface="Myriad Pro"/>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204664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tête de section">
    <p:spTree>
      <p:nvGrpSpPr>
        <p:cNvPr id="1" name=""/>
        <p:cNvGrpSpPr/>
        <p:nvPr/>
      </p:nvGrpSpPr>
      <p:grpSpPr>
        <a:xfrm>
          <a:off x="0" y="0"/>
          <a:ext cx="0" cy="0"/>
          <a:chOff x="0" y="0"/>
          <a:chExt cx="0" cy="0"/>
        </a:xfrm>
      </p:grpSpPr>
      <p:pic>
        <p:nvPicPr>
          <p:cNvPr id="4" name="Image 4" descr="CCE fond PTT4.jpg"/>
          <p:cNvPicPr>
            <a:picLocks noChangeAspect="1"/>
          </p:cNvPicPr>
          <p:nvPr userDrawn="1"/>
        </p:nvPicPr>
        <p:blipFill>
          <a:blip r:embed="rId2">
            <a:extLst>
              <a:ext uri="{28A0092B-C50C-407E-A947-70E740481C1C}">
                <a14:useLocalDpi xmlns:a14="http://schemas.microsoft.com/office/drawing/2010/main" val="0"/>
              </a:ext>
            </a:extLst>
          </a:blip>
          <a:srcRect r="6689" b="-136"/>
          <a:stretch>
            <a:fillRect/>
          </a:stretch>
        </p:blipFill>
        <p:spPr bwMode="auto">
          <a:xfrm>
            <a:off x="0" y="-9525"/>
            <a:ext cx="9144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rot="10800000">
            <a:off x="8170124" y="625296"/>
            <a:ext cx="838931" cy="5851525"/>
          </a:xfrm>
          <a:prstGeom prst="rect">
            <a:avLst/>
          </a:prstGeom>
        </p:spPr>
        <p:txBody>
          <a:bodyPr vert="eaVert"/>
          <a:lstStyle>
            <a:lvl1pPr>
              <a:defRPr b="1" i="0">
                <a:solidFill>
                  <a:srgbClr val="FFFFFF"/>
                </a:solidFill>
                <a:latin typeface="Myriad Pro"/>
                <a:cs typeface="Myriad Pro"/>
              </a:defRPr>
            </a:lvl1pPr>
          </a:lstStyle>
          <a:p>
            <a:r>
              <a:rPr lang="fr-FR"/>
              <a:t>Modifiez le style du titre</a:t>
            </a:r>
            <a:endParaRPr lang="fr-FR" dirty="0"/>
          </a:p>
        </p:txBody>
      </p:sp>
      <p:sp>
        <p:nvSpPr>
          <p:cNvPr id="10" name="Espace réservé du texte 9"/>
          <p:cNvSpPr>
            <a:spLocks noGrp="1"/>
          </p:cNvSpPr>
          <p:nvPr>
            <p:ph type="body" sz="quarter" idx="10"/>
          </p:nvPr>
        </p:nvSpPr>
        <p:spPr>
          <a:xfrm>
            <a:off x="5923814" y="3279775"/>
            <a:ext cx="2018449" cy="1989138"/>
          </a:xfrm>
          <a:prstGeom prst="rect">
            <a:avLst/>
          </a:prstGeom>
        </p:spPr>
        <p:txBody>
          <a:bodyPr vert="horz"/>
          <a:lstStyle>
            <a:lvl1pPr marL="0" indent="0">
              <a:buNone/>
              <a:defRPr sz="2000" b="1" i="0">
                <a:solidFill>
                  <a:srgbClr val="FFFFFF"/>
                </a:solidFill>
                <a:latin typeface="Myriad Pro"/>
                <a:cs typeface="Myriad Pro"/>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275870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En-tête de section">
    <p:spTree>
      <p:nvGrpSpPr>
        <p:cNvPr id="1" name=""/>
        <p:cNvGrpSpPr/>
        <p:nvPr/>
      </p:nvGrpSpPr>
      <p:grpSpPr>
        <a:xfrm>
          <a:off x="0" y="0"/>
          <a:ext cx="0" cy="0"/>
          <a:chOff x="0" y="0"/>
          <a:chExt cx="0" cy="0"/>
        </a:xfrm>
      </p:grpSpPr>
      <p:pic>
        <p:nvPicPr>
          <p:cNvPr id="5" name="Image 3" descr="CCE fond PTT2.jpg"/>
          <p:cNvPicPr>
            <a:picLocks noChangeAspect="1"/>
          </p:cNvPicPr>
          <p:nvPr userDrawn="1"/>
        </p:nvPicPr>
        <p:blipFill>
          <a:blip r:embed="rId2">
            <a:extLst>
              <a:ext uri="{28A0092B-C50C-407E-A947-70E740481C1C}">
                <a14:useLocalDpi xmlns:a14="http://schemas.microsoft.com/office/drawing/2010/main" val="0"/>
              </a:ext>
            </a:extLst>
          </a:blip>
          <a:srcRect r="6609"/>
          <a:stretch>
            <a:fillRect/>
          </a:stretch>
        </p:blipFill>
        <p:spPr bwMode="auto">
          <a:xfrm>
            <a:off x="0" y="-19050"/>
            <a:ext cx="91440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775" y="147638"/>
            <a:ext cx="22066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vertical 3"/>
          <p:cNvSpPr>
            <a:spLocks noGrp="1"/>
          </p:cNvSpPr>
          <p:nvPr>
            <p:ph type="title" orient="vert"/>
          </p:nvPr>
        </p:nvSpPr>
        <p:spPr>
          <a:xfrm rot="10800000">
            <a:off x="8017054" y="551634"/>
            <a:ext cx="1047816" cy="5851525"/>
          </a:xfrm>
          <a:prstGeom prst="rect">
            <a:avLst/>
          </a:prstGeom>
        </p:spPr>
        <p:txBody>
          <a:bodyPr vert="eaVert"/>
          <a:lstStyle>
            <a:lvl1pPr>
              <a:defRPr b="1" i="0">
                <a:latin typeface="Myriad Pro"/>
                <a:cs typeface="Myriad Pro"/>
              </a:defRPr>
            </a:lvl1pPr>
          </a:lstStyle>
          <a:p>
            <a:r>
              <a:rPr lang="fr-FR"/>
              <a:t>Modifiez le style du titre</a:t>
            </a:r>
            <a:endParaRPr lang="fr-FR" dirty="0"/>
          </a:p>
        </p:txBody>
      </p:sp>
      <p:sp>
        <p:nvSpPr>
          <p:cNvPr id="6" name="Espace réservé du texte 5"/>
          <p:cNvSpPr>
            <a:spLocks noGrp="1"/>
          </p:cNvSpPr>
          <p:nvPr>
            <p:ph type="body" sz="quarter" idx="10"/>
          </p:nvPr>
        </p:nvSpPr>
        <p:spPr>
          <a:xfrm>
            <a:off x="5505516" y="3363670"/>
            <a:ext cx="2171700" cy="2124075"/>
          </a:xfrm>
          <a:prstGeom prst="rect">
            <a:avLst/>
          </a:prstGeom>
        </p:spPr>
        <p:txBody>
          <a:bodyPr vert="horz"/>
          <a:lstStyle>
            <a:lvl1pPr marL="0" indent="0">
              <a:buNone/>
              <a:defRPr sz="2000" b="1" i="0" baseline="0">
                <a:latin typeface="Myriad Pro"/>
                <a:cs typeface="Myriad Pro"/>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327275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4" name="3B3E75C6-55FA-4B9F-975C-67A8914C6964" descr="50BABFCD-C069-4713-9ADE-B524504532AB@cithe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44001"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p:cNvCxnSpPr/>
          <p:nvPr userDrawn="1"/>
        </p:nvCxnSpPr>
        <p:spPr>
          <a:xfrm>
            <a:off x="457200" y="1100138"/>
            <a:ext cx="82296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Connecteur droit 5"/>
          <p:cNvCxnSpPr/>
          <p:nvPr userDrawn="1"/>
        </p:nvCxnSpPr>
        <p:spPr>
          <a:xfrm>
            <a:off x="457200" y="6492875"/>
            <a:ext cx="82296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userDrawn="1"/>
        </p:nvCxnSpPr>
        <p:spPr>
          <a:xfrm>
            <a:off x="441325" y="1100138"/>
            <a:ext cx="82296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775" y="147638"/>
            <a:ext cx="22066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2"/>
          <p:cNvSpPr>
            <a:spLocks noGrp="1"/>
          </p:cNvSpPr>
          <p:nvPr>
            <p:ph idx="1"/>
          </p:nvPr>
        </p:nvSpPr>
        <p:spPr>
          <a:xfrm>
            <a:off x="457200" y="1600200"/>
            <a:ext cx="8229600" cy="4525963"/>
          </a:xfrm>
          <a:prstGeom prst="rect">
            <a:avLst/>
          </a:prstGeom>
        </p:spPr>
        <p:txBody>
          <a:bodyPr/>
          <a:lstStyle>
            <a:lvl1pPr>
              <a:defRPr>
                <a:latin typeface="Myriad Pro"/>
                <a:cs typeface="Myriad Pro"/>
              </a:defRPr>
            </a:lvl1pPr>
            <a:lvl2pPr>
              <a:defRPr>
                <a:latin typeface="Myriad Pro"/>
                <a:cs typeface="Myriad Pro"/>
              </a:defRPr>
            </a:lvl2pPr>
            <a:lvl3pPr>
              <a:defRPr>
                <a:latin typeface="Myriad Pro"/>
                <a:cs typeface="Myriad Pro"/>
              </a:defRPr>
            </a:lvl3pPr>
            <a:lvl4pPr>
              <a:defRPr b="0" i="0">
                <a:latin typeface="Myriad Pro Light"/>
                <a:cs typeface="Myriad Pro Light"/>
              </a:defRPr>
            </a:lvl4pPr>
            <a:lvl5pPr>
              <a:defRPr b="0" i="0">
                <a:latin typeface="Myriad Pro Light"/>
                <a:cs typeface="Myriad Pro Ligh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Titre 12"/>
          <p:cNvSpPr>
            <a:spLocks noGrp="1"/>
          </p:cNvSpPr>
          <p:nvPr>
            <p:ph type="title"/>
          </p:nvPr>
        </p:nvSpPr>
        <p:spPr>
          <a:xfrm>
            <a:off x="4596880" y="634978"/>
            <a:ext cx="4089919" cy="454910"/>
          </a:xfrm>
          <a:prstGeom prst="rect">
            <a:avLst/>
          </a:prstGeom>
        </p:spPr>
        <p:txBody>
          <a:bodyPr vert="horz"/>
          <a:lstStyle>
            <a:lvl1pPr algn="r">
              <a:defRPr sz="2000" b="1" i="0">
                <a:latin typeface="Myriad Pro"/>
                <a:cs typeface="Myriad Pro"/>
              </a:defRPr>
            </a:lvl1pPr>
          </a:lstStyle>
          <a:p>
            <a:r>
              <a:rPr lang="fr-FR"/>
              <a:t>Modifiez le style du titre</a:t>
            </a:r>
            <a:endParaRPr lang="fr-FR" dirty="0"/>
          </a:p>
        </p:txBody>
      </p:sp>
    </p:spTree>
    <p:extLst>
      <p:ext uri="{BB962C8B-B14F-4D97-AF65-F5344CB8AC3E}">
        <p14:creationId xmlns:p14="http://schemas.microsoft.com/office/powerpoint/2010/main" val="45059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4" name="Connecteur droit 3"/>
          <p:cNvCxnSpPr/>
          <p:nvPr userDrawn="1"/>
        </p:nvCxnSpPr>
        <p:spPr>
          <a:xfrm>
            <a:off x="457200" y="1100138"/>
            <a:ext cx="82296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D609BD64-739F-44CC-A202-110700C68259" descr="F4E2BA1F-335D-4D65-85E0-D71FABF439EA@cithe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userDrawn="1"/>
        </p:nvCxnSpPr>
        <p:spPr>
          <a:xfrm>
            <a:off x="457200" y="1119188"/>
            <a:ext cx="82296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userDrawn="1"/>
        </p:nvCxnSpPr>
        <p:spPr>
          <a:xfrm>
            <a:off x="609600" y="6645275"/>
            <a:ext cx="82296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775" y="147638"/>
            <a:ext cx="22066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457200" y="1600200"/>
            <a:ext cx="8229600" cy="4525963"/>
          </a:xfrm>
          <a:prstGeom prst="rect">
            <a:avLst/>
          </a:prstGeom>
        </p:spPr>
        <p:txBody>
          <a:bodyPr/>
          <a:lstStyle>
            <a:lvl1pPr>
              <a:defRPr b="0" i="0">
                <a:latin typeface="Myriad Pro"/>
                <a:cs typeface="Myriad Pro"/>
              </a:defRPr>
            </a:lvl1pPr>
            <a:lvl2pPr>
              <a:defRPr b="0" i="0">
                <a:latin typeface="Myriad Pro"/>
                <a:cs typeface="Myriad Pro"/>
              </a:defRPr>
            </a:lvl2pPr>
            <a:lvl3pPr>
              <a:defRPr b="0" i="0">
                <a:latin typeface="Myriad Pro"/>
                <a:cs typeface="Myriad Pro"/>
              </a:defRPr>
            </a:lvl3pPr>
            <a:lvl4pPr>
              <a:defRPr b="0" i="0">
                <a:latin typeface="Myriad Pro Light"/>
                <a:cs typeface="Myriad Pro Light"/>
              </a:defRPr>
            </a:lvl4pPr>
            <a:lvl5pPr>
              <a:defRPr b="0" i="0">
                <a:latin typeface="Myriad Pro Light"/>
                <a:cs typeface="Myriad Pro Ligh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Titre 11"/>
          <p:cNvSpPr>
            <a:spLocks noGrp="1"/>
          </p:cNvSpPr>
          <p:nvPr>
            <p:ph type="title"/>
          </p:nvPr>
        </p:nvSpPr>
        <p:spPr>
          <a:xfrm>
            <a:off x="4530532" y="597066"/>
            <a:ext cx="4156267" cy="502299"/>
          </a:xfrm>
          <a:prstGeom prst="rect">
            <a:avLst/>
          </a:prstGeom>
        </p:spPr>
        <p:txBody>
          <a:bodyPr vert="horz"/>
          <a:lstStyle>
            <a:lvl1pPr algn="r">
              <a:defRPr sz="2000" b="1" i="0">
                <a:latin typeface="Myriad Pro"/>
                <a:cs typeface="Myriad Pro"/>
              </a:defRPr>
            </a:lvl1pPr>
          </a:lstStyle>
          <a:p>
            <a:r>
              <a:rPr lang="fr-FR"/>
              <a:t>Modifiez le style du titre</a:t>
            </a:r>
            <a:endParaRPr lang="fr-FR" dirty="0"/>
          </a:p>
        </p:txBody>
      </p:sp>
    </p:spTree>
    <p:extLst>
      <p:ext uri="{BB962C8B-B14F-4D97-AF65-F5344CB8AC3E}">
        <p14:creationId xmlns:p14="http://schemas.microsoft.com/office/powerpoint/2010/main" val="99256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4" name="E6B586C8-CBE0-46B0-8B38-258C47F65AD1" descr="17F51F7B-1C76-4E79-8DA5-8334A3E03FDA@cithe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p:cNvCxnSpPr/>
          <p:nvPr userDrawn="1"/>
        </p:nvCxnSpPr>
        <p:spPr>
          <a:xfrm>
            <a:off x="457200" y="1100138"/>
            <a:ext cx="82296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Connecteur droit 5"/>
          <p:cNvCxnSpPr/>
          <p:nvPr userDrawn="1"/>
        </p:nvCxnSpPr>
        <p:spPr>
          <a:xfrm>
            <a:off x="457200" y="6492875"/>
            <a:ext cx="82296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Connecteur droit 6"/>
          <p:cNvCxnSpPr/>
          <p:nvPr userDrawn="1"/>
        </p:nvCxnSpPr>
        <p:spPr>
          <a:xfrm>
            <a:off x="454025" y="1100138"/>
            <a:ext cx="82296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775" y="147638"/>
            <a:ext cx="22066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Titre 16"/>
          <p:cNvSpPr>
            <a:spLocks noGrp="1"/>
          </p:cNvSpPr>
          <p:nvPr>
            <p:ph type="title"/>
          </p:nvPr>
        </p:nvSpPr>
        <p:spPr>
          <a:xfrm>
            <a:off x="4568446" y="653933"/>
            <a:ext cx="4118354" cy="445432"/>
          </a:xfrm>
          <a:prstGeom prst="rect">
            <a:avLst/>
          </a:prstGeom>
        </p:spPr>
        <p:txBody>
          <a:bodyPr vert="horz"/>
          <a:lstStyle>
            <a:lvl1pPr algn="r">
              <a:defRPr sz="2000" b="1" i="0">
                <a:latin typeface="Myriad Pro"/>
                <a:cs typeface="Myriad Pro"/>
              </a:defRPr>
            </a:lvl1pPr>
          </a:lstStyle>
          <a:p>
            <a:r>
              <a:rPr lang="fr-FR"/>
              <a:t>Modifiez le style du titre</a:t>
            </a:r>
            <a:endParaRPr lang="fr-FR" dirty="0"/>
          </a:p>
        </p:txBody>
      </p:sp>
    </p:spTree>
    <p:extLst>
      <p:ext uri="{BB962C8B-B14F-4D97-AF65-F5344CB8AC3E}">
        <p14:creationId xmlns:p14="http://schemas.microsoft.com/office/powerpoint/2010/main" val="373492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4" name="Image 4" descr="CCE fond PTT2.jpg"/>
          <p:cNvPicPr>
            <a:picLocks noChangeAspect="1"/>
          </p:cNvPicPr>
          <p:nvPr userDrawn="1"/>
        </p:nvPicPr>
        <p:blipFill>
          <a:blip r:embed="rId2">
            <a:extLst>
              <a:ext uri="{28A0092B-C50C-407E-A947-70E740481C1C}">
                <a14:useLocalDpi xmlns:a14="http://schemas.microsoft.com/office/drawing/2010/main" val="0"/>
              </a:ext>
            </a:extLst>
          </a:blip>
          <a:srcRect l="3484" r="2255"/>
          <a:stretch>
            <a:fillRect/>
          </a:stretch>
        </p:blipFill>
        <p:spPr bwMode="auto">
          <a:xfrm>
            <a:off x="0" y="-9525"/>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p:cNvCxnSpPr/>
          <p:nvPr userDrawn="1"/>
        </p:nvCxnSpPr>
        <p:spPr>
          <a:xfrm>
            <a:off x="457200" y="1100138"/>
            <a:ext cx="82296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Connecteur droit 5"/>
          <p:cNvCxnSpPr/>
          <p:nvPr userDrawn="1"/>
        </p:nvCxnSpPr>
        <p:spPr>
          <a:xfrm>
            <a:off x="457200" y="6492875"/>
            <a:ext cx="82296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775" y="147638"/>
            <a:ext cx="22066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457200" y="1600200"/>
            <a:ext cx="8229600" cy="4525963"/>
          </a:xfrm>
          <a:prstGeom prst="rect">
            <a:avLst/>
          </a:prstGeom>
        </p:spPr>
        <p:txBody>
          <a:bodyPr/>
          <a:lstStyle>
            <a:lvl1pPr>
              <a:defRPr b="0" i="0">
                <a:latin typeface="Myriad Pro"/>
                <a:cs typeface="Myriad Pro"/>
              </a:defRPr>
            </a:lvl1pPr>
            <a:lvl2pPr>
              <a:defRPr b="0" i="0">
                <a:latin typeface="Myriad Pro"/>
                <a:cs typeface="Myriad Pro"/>
              </a:defRPr>
            </a:lvl2pPr>
            <a:lvl3pPr>
              <a:defRPr b="0" i="0">
                <a:latin typeface="Myriad Pro"/>
                <a:cs typeface="Myriad Pro"/>
              </a:defRPr>
            </a:lvl3pPr>
            <a:lvl4pPr>
              <a:defRPr b="0" i="0">
                <a:latin typeface="Myriad Pro Light"/>
                <a:cs typeface="Myriad Pro Light"/>
              </a:defRPr>
            </a:lvl4pPr>
            <a:lvl5pPr>
              <a:defRPr b="0" i="0">
                <a:latin typeface="Myriad Pro Light"/>
                <a:cs typeface="Myriad Pro Ligh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p:cNvSpPr>
            <a:spLocks noGrp="1"/>
          </p:cNvSpPr>
          <p:nvPr>
            <p:ph type="title"/>
          </p:nvPr>
        </p:nvSpPr>
        <p:spPr>
          <a:xfrm>
            <a:off x="4558968" y="616023"/>
            <a:ext cx="4127832" cy="483342"/>
          </a:xfrm>
          <a:prstGeom prst="rect">
            <a:avLst/>
          </a:prstGeom>
        </p:spPr>
        <p:txBody>
          <a:bodyPr vert="horz"/>
          <a:lstStyle>
            <a:lvl1pPr algn="r">
              <a:defRPr sz="2000" b="1" i="0">
                <a:latin typeface="Myriad Pro"/>
                <a:cs typeface="Myriad Pro"/>
              </a:defRPr>
            </a:lvl1pPr>
          </a:lstStyle>
          <a:p>
            <a:r>
              <a:rPr lang="fr-FR"/>
              <a:t>Modifiez le style du titre</a:t>
            </a:r>
            <a:endParaRPr lang="fr-FR" dirty="0"/>
          </a:p>
        </p:txBody>
      </p:sp>
    </p:spTree>
    <p:extLst>
      <p:ext uri="{BB962C8B-B14F-4D97-AF65-F5344CB8AC3E}">
        <p14:creationId xmlns:p14="http://schemas.microsoft.com/office/powerpoint/2010/main" val="192447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F0FCE16-F848-4206-BC69-64B94BBED29D}" type="datetimeFigureOut">
              <a:rPr lang="fr-FR" smtClean="0">
                <a:solidFill>
                  <a:prstClr val="black">
                    <a:tint val="75000"/>
                  </a:prstClr>
                </a:solidFill>
              </a:rPr>
              <a:pPr/>
              <a:t>09/03/2021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2964619-4E00-468D-A8AA-BF2C184B4BCB}"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3080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6" descr="CCE fond PTT2.jpg"/>
          <p:cNvPicPr>
            <a:picLocks noChangeAspect="1"/>
          </p:cNvPicPr>
          <p:nvPr userDrawn="1"/>
        </p:nvPicPr>
        <p:blipFill>
          <a:blip r:embed="rId10">
            <a:extLst>
              <a:ext uri="{28A0092B-C50C-407E-A947-70E740481C1C}">
                <a14:useLocalDpi xmlns:a14="http://schemas.microsoft.com/office/drawing/2010/main" val="0"/>
              </a:ext>
            </a:extLst>
          </a:blip>
          <a:srcRect l="3484" r="2255"/>
          <a:stretch>
            <a:fillRect/>
          </a:stretch>
        </p:blipFill>
        <p:spPr bwMode="auto">
          <a:xfrm>
            <a:off x="0" y="0"/>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889125" y="1068388"/>
            <a:ext cx="527526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8F0FCE16-F848-4206-BC69-64B94BBED29D}" type="datetimeFigureOut">
              <a:rPr lang="fr-FR" smtClean="0">
                <a:solidFill>
                  <a:prstClr val="black">
                    <a:tint val="75000"/>
                  </a:prstClr>
                </a:solidFill>
                <a:latin typeface="Calibri" panose="020F0502020204030204"/>
              </a:rPr>
              <a:pPr defTabSz="685800" eaLnBrk="1" fontAlgn="auto" hangingPunct="1">
                <a:spcBef>
                  <a:spcPts val="0"/>
                </a:spcBef>
                <a:spcAft>
                  <a:spcPts val="0"/>
                </a:spcAft>
              </a:pPr>
              <a:t>09/03/2021</a:t>
            </a:fld>
            <a:endParaRPr lang="fr-FR">
              <a:solidFill>
                <a:prstClr val="black">
                  <a:tint val="75000"/>
                </a:prstClr>
              </a:solidFill>
              <a:latin typeface="Calibri" panose="020F0502020204030204"/>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fr-FR">
              <a:solidFill>
                <a:prstClr val="black">
                  <a:tint val="75000"/>
                </a:prstClr>
              </a:solidFill>
              <a:latin typeface="Calibri" panose="020F0502020204030204"/>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82964619-4E00-468D-A8AA-BF2C184B4BCB}" type="slidenum">
              <a:rPr lang="fr-FR" smtClean="0">
                <a:solidFill>
                  <a:prstClr val="black">
                    <a:tint val="75000"/>
                  </a:prstClr>
                </a:solidFill>
                <a:latin typeface="Calibri" panose="020F0502020204030204"/>
              </a:rPr>
              <a:pPr defTabSz="685800" eaLnBrk="1" fontAlgn="auto" hangingPunct="1">
                <a:spcBef>
                  <a:spcPts val="0"/>
                </a:spcBef>
                <a:spcAft>
                  <a:spcPts val="0"/>
                </a:spcAft>
              </a:pPr>
              <a:t>‹N°›</a:t>
            </a:fld>
            <a:endParaRPr lang="fr-FR">
              <a:solidFill>
                <a:prstClr val="black">
                  <a:tint val="75000"/>
                </a:prstClr>
              </a:solidFill>
              <a:latin typeface="Calibri" panose="020F0502020204030204"/>
            </a:endParaRPr>
          </a:p>
        </p:txBody>
      </p:sp>
    </p:spTree>
    <p:extLst>
      <p:ext uri="{BB962C8B-B14F-4D97-AF65-F5344CB8AC3E}">
        <p14:creationId xmlns:p14="http://schemas.microsoft.com/office/powerpoint/2010/main" val="288035132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bwMode="auto">
          <a:xfrm>
            <a:off x="552450" y="40306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FR" altLang="fr-FR" dirty="0">
                <a:latin typeface="Myriad Pro" pitchFamily="34" charset="0"/>
                <a:ea typeface="Myriad Pro" pitchFamily="34" charset="0"/>
                <a:cs typeface="Myriad Pro" pitchFamily="34" charset="0"/>
              </a:rPr>
              <a:t>FICHE PAYS</a:t>
            </a:r>
          </a:p>
        </p:txBody>
      </p:sp>
      <p:sp>
        <p:nvSpPr>
          <p:cNvPr id="2" name="ZoneTexte 1">
            <a:extLst>
              <a:ext uri="{FF2B5EF4-FFF2-40B4-BE49-F238E27FC236}">
                <a16:creationId xmlns:a16="http://schemas.microsoft.com/office/drawing/2014/main" id="{1BFF924C-1B9B-F344-8E75-C196FD791DDD}"/>
              </a:ext>
            </a:extLst>
          </p:cNvPr>
          <p:cNvSpPr txBox="1"/>
          <p:nvPr/>
        </p:nvSpPr>
        <p:spPr>
          <a:xfrm>
            <a:off x="3841296" y="4629150"/>
            <a:ext cx="3322487" cy="369332"/>
          </a:xfrm>
          <a:prstGeom prst="rect">
            <a:avLst/>
          </a:prstGeom>
          <a:noFill/>
        </p:spPr>
        <p:txBody>
          <a:bodyPr wrap="square" rtlCol="0">
            <a:spAutoFit/>
          </a:bodyPr>
          <a:lstStyle/>
          <a:p>
            <a:r>
              <a:rPr lang="fr-FR" dirty="0"/>
              <a:t>Mars 2021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6514" y="3960137"/>
            <a:ext cx="8260285" cy="1143000"/>
          </a:xfrm>
        </p:spPr>
        <p:txBody>
          <a:bodyPr/>
          <a:lstStyle/>
          <a:p>
            <a:r>
              <a:rPr lang="fr-FR" sz="4000" dirty="0">
                <a:solidFill>
                  <a:schemeClr val="tx2"/>
                </a:solidFill>
                <a:effectLst>
                  <a:outerShdw blurRad="38100" dist="38100" dir="2700000" algn="tl">
                    <a:srgbClr val="000000">
                      <a:alpha val="43137"/>
                    </a:srgbClr>
                  </a:outerShdw>
                </a:effectLst>
              </a:rPr>
              <a:t>I. INDICATEURS ECONOMIQUES</a:t>
            </a:r>
          </a:p>
        </p:txBody>
      </p:sp>
    </p:spTree>
    <p:extLst>
      <p:ext uri="{BB962C8B-B14F-4D97-AF65-F5344CB8AC3E}">
        <p14:creationId xmlns:p14="http://schemas.microsoft.com/office/powerpoint/2010/main" val="157925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1"/>
          <p:cNvSpPr>
            <a:spLocks noGrp="1"/>
          </p:cNvSpPr>
          <p:nvPr>
            <p:ph idx="1"/>
          </p:nvPr>
        </p:nvSpPr>
        <p:spPr>
          <a:xfrm>
            <a:off x="519113" y="1099365"/>
            <a:ext cx="8229600" cy="5439547"/>
          </a:xfrm>
        </p:spPr>
        <p:txBody>
          <a:bodyPr/>
          <a:lstStyle/>
          <a:p>
            <a:pPr marL="0" indent="0" algn="just">
              <a:buNone/>
            </a:pPr>
            <a:endParaRPr lang="fr-FR" altLang="fr-FR" sz="100" dirty="0">
              <a:solidFill>
                <a:schemeClr val="tx2"/>
              </a:solidFill>
            </a:endParaRPr>
          </a:p>
          <a:p>
            <a:pPr marL="0" indent="0" algn="just">
              <a:buNone/>
            </a:pPr>
            <a:endParaRPr lang="fr-FR" altLang="fr-FR" sz="1100" dirty="0">
              <a:solidFill>
                <a:schemeClr val="tx2"/>
              </a:solidFill>
            </a:endParaRPr>
          </a:p>
          <a:p>
            <a:pPr algn="just">
              <a:buFont typeface="Wingdings" panose="05000000000000000000" pitchFamily="2" charset="2"/>
              <a:buChar char="§"/>
            </a:pPr>
            <a:r>
              <a:rPr lang="fr-FR" altLang="fr-FR" sz="2000" dirty="0">
                <a:solidFill>
                  <a:schemeClr val="tx2"/>
                </a:solidFill>
              </a:rPr>
              <a:t>Superficie : 267 667 km2 ; 885 kms de côtes sur le Golfe de Guinée </a:t>
            </a:r>
          </a:p>
          <a:p>
            <a:pPr algn="just">
              <a:buFont typeface="Wingdings" panose="05000000000000000000" pitchFamily="2" charset="2"/>
              <a:buChar char="§"/>
            </a:pPr>
            <a:r>
              <a:rPr lang="fr-FR" altLang="ja-JP" sz="2000" dirty="0">
                <a:solidFill>
                  <a:schemeClr val="tx2"/>
                </a:solidFill>
              </a:rPr>
              <a:t>Principales villes: Libreville, Port-Gentil, Franceville</a:t>
            </a:r>
          </a:p>
          <a:p>
            <a:pPr algn="just">
              <a:buFont typeface="Wingdings" panose="05000000000000000000" pitchFamily="2" charset="2"/>
              <a:buChar char="§"/>
            </a:pPr>
            <a:endParaRPr lang="fr-FR" altLang="ja-JP" sz="1100" b="1" dirty="0">
              <a:solidFill>
                <a:schemeClr val="tx2"/>
              </a:solidFill>
            </a:endParaRPr>
          </a:p>
          <a:p>
            <a:pPr algn="just">
              <a:buFont typeface="Wingdings" panose="05000000000000000000" pitchFamily="2" charset="2"/>
              <a:buChar char="§"/>
            </a:pPr>
            <a:r>
              <a:rPr lang="fr-FR" altLang="fr-FR" sz="2000" dirty="0">
                <a:solidFill>
                  <a:schemeClr val="tx2"/>
                </a:solidFill>
              </a:rPr>
              <a:t>Population en 2019: </a:t>
            </a:r>
            <a:r>
              <a:rPr lang="fr-FR" altLang="fr-FR" sz="2000" b="1" dirty="0">
                <a:solidFill>
                  <a:schemeClr val="tx2"/>
                </a:solidFill>
              </a:rPr>
              <a:t>2 millions d’habitants, dont 89% en ville</a:t>
            </a:r>
          </a:p>
          <a:p>
            <a:pPr algn="just">
              <a:buFont typeface="Wingdings" panose="05000000000000000000" pitchFamily="2" charset="2"/>
              <a:buChar char="§"/>
            </a:pPr>
            <a:r>
              <a:rPr lang="fr-FR" altLang="fr-FR" sz="2000" dirty="0">
                <a:solidFill>
                  <a:schemeClr val="tx2"/>
                </a:solidFill>
              </a:rPr>
              <a:t>Part de la population âgée de moins de 15 ans : 42% en 2018</a:t>
            </a:r>
            <a:endParaRPr lang="fr-FR" altLang="ja-JP" sz="2000" dirty="0">
              <a:solidFill>
                <a:schemeClr val="tx2"/>
              </a:solidFill>
            </a:endParaRPr>
          </a:p>
          <a:p>
            <a:pPr algn="just">
              <a:buFont typeface="Wingdings" panose="05000000000000000000" pitchFamily="2" charset="2"/>
              <a:buChar char="§"/>
            </a:pPr>
            <a:r>
              <a:rPr lang="fr-FR" altLang="fr-FR" sz="2000" dirty="0">
                <a:solidFill>
                  <a:schemeClr val="tx2"/>
                </a:solidFill>
              </a:rPr>
              <a:t>Espérance de vie en 2019 : 66 ans (moyenne H/F) </a:t>
            </a:r>
          </a:p>
          <a:p>
            <a:pPr algn="just">
              <a:buFont typeface="Wingdings" panose="05000000000000000000" pitchFamily="2" charset="2"/>
              <a:buChar char="§"/>
            </a:pPr>
            <a:r>
              <a:rPr lang="fr-FR" altLang="fr-FR" sz="2000" dirty="0">
                <a:solidFill>
                  <a:schemeClr val="tx2"/>
                </a:solidFill>
              </a:rPr>
              <a:t>IDH 2019 : 115</a:t>
            </a:r>
            <a:r>
              <a:rPr lang="fr-FR" altLang="fr-FR" sz="2000" baseline="30000" dirty="0">
                <a:solidFill>
                  <a:schemeClr val="tx2"/>
                </a:solidFill>
              </a:rPr>
              <a:t>ème</a:t>
            </a:r>
            <a:r>
              <a:rPr lang="fr-FR" altLang="fr-FR" sz="2000" dirty="0">
                <a:solidFill>
                  <a:schemeClr val="tx2"/>
                </a:solidFill>
              </a:rPr>
              <a:t> sur 189 pays</a:t>
            </a:r>
          </a:p>
          <a:p>
            <a:pPr algn="just">
              <a:buFont typeface="Wingdings" panose="05000000000000000000" pitchFamily="2" charset="2"/>
              <a:buChar char="§"/>
            </a:pPr>
            <a:endParaRPr lang="fr-FR" altLang="fr-FR" sz="1100" dirty="0">
              <a:solidFill>
                <a:schemeClr val="tx2"/>
              </a:solidFill>
            </a:endParaRPr>
          </a:p>
          <a:p>
            <a:pPr algn="just">
              <a:buFont typeface="Wingdings" panose="05000000000000000000" pitchFamily="2" charset="2"/>
              <a:buChar char="§"/>
            </a:pPr>
            <a:r>
              <a:rPr lang="fr-FR" altLang="fr-FR" sz="2000" b="1" dirty="0">
                <a:solidFill>
                  <a:schemeClr val="tx2"/>
                </a:solidFill>
              </a:rPr>
              <a:t>PIB/habitant: 2018, US$ 7568 (FMI)</a:t>
            </a:r>
          </a:p>
          <a:p>
            <a:pPr algn="just">
              <a:buFont typeface="Wingdings" panose="05000000000000000000" pitchFamily="2" charset="2"/>
              <a:buChar char="§"/>
            </a:pPr>
            <a:r>
              <a:rPr lang="fr-FR" altLang="fr-FR" sz="2000" b="1" dirty="0">
                <a:solidFill>
                  <a:schemeClr val="tx2"/>
                </a:solidFill>
              </a:rPr>
              <a:t>Taux de croissance du PIB 2020: -1,8 % (</a:t>
            </a:r>
            <a:r>
              <a:rPr lang="fr-FR" altLang="fr-FR" sz="2000" b="1" dirty="0" err="1">
                <a:solidFill>
                  <a:schemeClr val="tx2"/>
                </a:solidFill>
              </a:rPr>
              <a:t>prév</a:t>
            </a:r>
            <a:r>
              <a:rPr lang="fr-FR" altLang="fr-FR" sz="2000" b="1" dirty="0">
                <a:solidFill>
                  <a:schemeClr val="tx2"/>
                </a:solidFill>
              </a:rPr>
              <a:t>. </a:t>
            </a:r>
            <a:r>
              <a:rPr lang="fr-FR" altLang="fr-FR" sz="2000" b="1">
                <a:solidFill>
                  <a:schemeClr val="tx2"/>
                </a:solidFill>
              </a:rPr>
              <a:t>inférieur à + 2,0</a:t>
            </a:r>
            <a:r>
              <a:rPr lang="fr-FR" altLang="fr-FR" sz="2000" b="1" dirty="0">
                <a:solidFill>
                  <a:schemeClr val="tx2"/>
                </a:solidFill>
              </a:rPr>
              <a:t>% en 2021)</a:t>
            </a:r>
          </a:p>
          <a:p>
            <a:pPr algn="just">
              <a:buFont typeface="Wingdings" panose="05000000000000000000" pitchFamily="2" charset="2"/>
              <a:buChar char="§"/>
            </a:pPr>
            <a:r>
              <a:rPr lang="fr-FR" altLang="fr-FR" sz="2000" dirty="0">
                <a:solidFill>
                  <a:schemeClr val="tx2"/>
                </a:solidFill>
              </a:rPr>
              <a:t>Répartition du PIB en 2019: </a:t>
            </a:r>
          </a:p>
          <a:p>
            <a:pPr lvl="1" algn="just">
              <a:buFont typeface="Wingdings" panose="05000000000000000000" pitchFamily="2" charset="2"/>
              <a:buChar char="v"/>
            </a:pPr>
            <a:r>
              <a:rPr lang="fr-FR" altLang="fr-FR" sz="2000" b="1" dirty="0">
                <a:solidFill>
                  <a:srgbClr val="C00000"/>
                </a:solidFill>
              </a:rPr>
              <a:t>Secteur primaire : 34% </a:t>
            </a:r>
            <a:endParaRPr lang="fr-FR" altLang="fr-FR" sz="2000" dirty="0">
              <a:solidFill>
                <a:srgbClr val="C00000"/>
              </a:solidFill>
            </a:endParaRPr>
          </a:p>
          <a:p>
            <a:pPr lvl="1" algn="just">
              <a:buFont typeface="Wingdings" panose="05000000000000000000" pitchFamily="2" charset="2"/>
              <a:buChar char="v"/>
            </a:pPr>
            <a:r>
              <a:rPr lang="fr-FR" altLang="fr-FR" sz="2000" b="1" dirty="0">
                <a:solidFill>
                  <a:srgbClr val="C00000"/>
                </a:solidFill>
              </a:rPr>
              <a:t>Secteur secondaire: 29%</a:t>
            </a:r>
          </a:p>
          <a:p>
            <a:pPr lvl="1" algn="just">
              <a:buFont typeface="Wingdings" panose="05000000000000000000" pitchFamily="2" charset="2"/>
              <a:buChar char="v"/>
            </a:pPr>
            <a:r>
              <a:rPr lang="fr-FR" altLang="fr-FR" sz="2000" b="1" dirty="0">
                <a:solidFill>
                  <a:srgbClr val="C00000"/>
                </a:solidFill>
              </a:rPr>
              <a:t>Secteur tertiaire : 33% </a:t>
            </a:r>
            <a:endParaRPr lang="fr-FR" altLang="fr-FR" sz="2000" dirty="0">
              <a:solidFill>
                <a:srgbClr val="C00000"/>
              </a:solidFill>
            </a:endParaRPr>
          </a:p>
          <a:p>
            <a:pPr>
              <a:buFont typeface="Wingdings" panose="05000000000000000000" pitchFamily="2" charset="2"/>
              <a:buChar char="ü"/>
            </a:pPr>
            <a:endParaRPr lang="fr-FR" altLang="fr-FR" sz="2000" dirty="0">
              <a:solidFill>
                <a:srgbClr val="0B4CB5"/>
              </a:solidFill>
            </a:endParaRPr>
          </a:p>
        </p:txBody>
      </p:sp>
      <p:sp>
        <p:nvSpPr>
          <p:cNvPr id="23556" name="Espace réservé de la date 3"/>
          <p:cNvSpPr>
            <a:spLocks noGrp="1"/>
          </p:cNvSpPr>
          <p:nvPr>
            <p:ph type="dt"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fr-FR" altLang="fr-FR" sz="1200" dirty="0">
                <a:solidFill>
                  <a:srgbClr val="898989"/>
                </a:solidFill>
              </a:rPr>
              <a:t>Mars 2021</a:t>
            </a:r>
          </a:p>
          <a:p>
            <a:pPr>
              <a:spcBef>
                <a:spcPct val="0"/>
              </a:spcBef>
              <a:buFontTx/>
              <a:buNone/>
            </a:pPr>
            <a:endParaRPr lang="fr-FR" altLang="fr-FR" sz="1200" dirty="0">
              <a:solidFill>
                <a:srgbClr val="898989"/>
              </a:solidFill>
            </a:endParaRPr>
          </a:p>
        </p:txBody>
      </p:sp>
      <p:sp>
        <p:nvSpPr>
          <p:cNvPr id="23557" name="Espace réservé du pied de page 4"/>
          <p:cNvSpPr>
            <a:spLocks noGrp="1"/>
          </p:cNvSpPr>
          <p:nvPr>
            <p:ph type="ftr" sz="quarter" idx="4294967295"/>
          </p:nvPr>
        </p:nvSpPr>
        <p:spPr bwMode="auto">
          <a:xfrm>
            <a:off x="33528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fr-FR" altLang="fr-FR" sz="1200" dirty="0">
                <a:solidFill>
                  <a:srgbClr val="898989"/>
                </a:solidFill>
              </a:rPr>
              <a:t>Comité Gabon</a:t>
            </a:r>
          </a:p>
        </p:txBody>
      </p:sp>
      <p:sp>
        <p:nvSpPr>
          <p:cNvPr id="23558" name="Espace réservé du numéro de diapositive 5"/>
          <p:cNvSpPr>
            <a:spLocks noGrp="1"/>
          </p:cNvSpPr>
          <p:nvPr>
            <p:ph type="sldNum" sz="quarter" idx="4294967295"/>
          </p:nvPr>
        </p:nvSpPr>
        <p:spPr bwMode="auto">
          <a:xfrm>
            <a:off x="7010400" y="632343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FEDA9C4-873A-4357-A175-74B07D71B70F}" type="slidenum">
              <a:rPr lang="fr-FR" altLang="fr-FR" sz="1200" smtClean="0">
                <a:solidFill>
                  <a:srgbClr val="898989"/>
                </a:solidFill>
              </a:rPr>
              <a:pPr>
                <a:spcBef>
                  <a:spcPct val="0"/>
                </a:spcBef>
                <a:buFontTx/>
                <a:buNone/>
              </a:pPr>
              <a:t>11</a:t>
            </a:fld>
            <a:endParaRPr lang="fr-FR" altLang="fr-FR" sz="1200" dirty="0">
              <a:solidFill>
                <a:srgbClr val="898989"/>
              </a:solidFill>
            </a:endParaRPr>
          </a:p>
        </p:txBody>
      </p:sp>
      <p:sp>
        <p:nvSpPr>
          <p:cNvPr id="2" name="Titre 1"/>
          <p:cNvSpPr>
            <a:spLocks noGrp="1"/>
          </p:cNvSpPr>
          <p:nvPr>
            <p:ph type="title"/>
          </p:nvPr>
        </p:nvSpPr>
        <p:spPr/>
        <p:txBody>
          <a:bodyPr/>
          <a:lstStyle/>
          <a:p>
            <a:r>
              <a:rPr lang="fr-FR" altLang="fr-FR" dirty="0">
                <a:solidFill>
                  <a:schemeClr val="tx2"/>
                </a:solidFill>
                <a:effectLst>
                  <a:outerShdw blurRad="38100" dist="38100" dir="2700000" algn="tl">
                    <a:srgbClr val="000000">
                      <a:alpha val="43137"/>
                    </a:srgbClr>
                  </a:outerShdw>
                </a:effectLst>
                <a:latin typeface="Myriad Pro" pitchFamily="34" charset="0"/>
                <a:ea typeface="Myriad Pro" pitchFamily="34" charset="0"/>
                <a:cs typeface="Myriad Pro" pitchFamily="34" charset="0"/>
              </a:rPr>
              <a:t>I. INDICATEURS ECONOMIQUES </a:t>
            </a:r>
            <a:endParaRPr lang="fr-FR" dirty="0"/>
          </a:p>
        </p:txBody>
      </p:sp>
    </p:spTree>
    <p:extLst>
      <p:ext uri="{BB962C8B-B14F-4D97-AF65-F5344CB8AC3E}">
        <p14:creationId xmlns:p14="http://schemas.microsoft.com/office/powerpoint/2010/main" val="267666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Espace réservé de la date 3"/>
          <p:cNvSpPr>
            <a:spLocks noGrp="1"/>
          </p:cNvSpPr>
          <p:nvPr>
            <p:ph type="dt"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fr-FR" altLang="fr-FR" sz="1200" dirty="0">
                <a:solidFill>
                  <a:srgbClr val="898989"/>
                </a:solidFill>
              </a:rPr>
              <a:t>Mars  2021</a:t>
            </a:r>
          </a:p>
        </p:txBody>
      </p:sp>
      <p:sp>
        <p:nvSpPr>
          <p:cNvPr id="23557" name="Espace réservé du pied de page 4"/>
          <p:cNvSpPr>
            <a:spLocks noGrp="1"/>
          </p:cNvSpPr>
          <p:nvPr>
            <p:ph type="ftr" sz="quarter" idx="4294967295"/>
          </p:nvPr>
        </p:nvSpPr>
        <p:spPr bwMode="auto">
          <a:xfrm>
            <a:off x="33528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fr-FR" altLang="fr-FR" sz="1200" dirty="0">
                <a:solidFill>
                  <a:srgbClr val="898989"/>
                </a:solidFill>
              </a:rPr>
              <a:t>Comité Gabon</a:t>
            </a:r>
          </a:p>
        </p:txBody>
      </p:sp>
      <p:sp>
        <p:nvSpPr>
          <p:cNvPr id="23558" name="Espace réservé du numéro de diapositive 5"/>
          <p:cNvSpPr>
            <a:spLocks noGrp="1"/>
          </p:cNvSpPr>
          <p:nvPr>
            <p:ph type="sldNum" sz="quarter" idx="4294967295"/>
          </p:nvPr>
        </p:nvSpPr>
        <p:spPr bwMode="auto">
          <a:xfrm>
            <a:off x="7010400" y="632343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FEDA9C4-873A-4357-A175-74B07D71B70F}" type="slidenum">
              <a:rPr lang="fr-FR" altLang="fr-FR" sz="1200" smtClean="0">
                <a:solidFill>
                  <a:srgbClr val="898989"/>
                </a:solidFill>
              </a:rPr>
              <a:pPr>
                <a:spcBef>
                  <a:spcPct val="0"/>
                </a:spcBef>
                <a:buFontTx/>
                <a:buNone/>
              </a:pPr>
              <a:t>12</a:t>
            </a:fld>
            <a:endParaRPr lang="fr-FR" altLang="fr-FR" sz="1200" dirty="0">
              <a:solidFill>
                <a:srgbClr val="898989"/>
              </a:solidFill>
            </a:endParaRPr>
          </a:p>
        </p:txBody>
      </p:sp>
      <p:sp>
        <p:nvSpPr>
          <p:cNvPr id="2" name="Titre 1"/>
          <p:cNvSpPr>
            <a:spLocks noGrp="1"/>
          </p:cNvSpPr>
          <p:nvPr>
            <p:ph type="title"/>
          </p:nvPr>
        </p:nvSpPr>
        <p:spPr/>
        <p:txBody>
          <a:bodyPr/>
          <a:lstStyle/>
          <a:p>
            <a:r>
              <a:rPr lang="fr-FR" altLang="fr-FR" dirty="0">
                <a:solidFill>
                  <a:schemeClr val="tx2"/>
                </a:solidFill>
                <a:effectLst>
                  <a:outerShdw blurRad="38100" dist="38100" dir="2700000" algn="tl">
                    <a:srgbClr val="000000">
                      <a:alpha val="43137"/>
                    </a:srgbClr>
                  </a:outerShdw>
                </a:effectLst>
                <a:latin typeface="Myriad Pro" pitchFamily="34" charset="0"/>
                <a:ea typeface="Myriad Pro" pitchFamily="34" charset="0"/>
                <a:cs typeface="Myriad Pro" pitchFamily="34" charset="0"/>
              </a:rPr>
              <a:t>I. INDICATEURS ECONOMIQUES </a:t>
            </a:r>
            <a:endParaRPr lang="fr-FR" dirty="0"/>
          </a:p>
        </p:txBody>
      </p:sp>
      <p:sp>
        <p:nvSpPr>
          <p:cNvPr id="8" name="Espace réservé du contenu 1"/>
          <p:cNvSpPr>
            <a:spLocks noGrp="1"/>
          </p:cNvSpPr>
          <p:nvPr>
            <p:ph idx="1"/>
          </p:nvPr>
        </p:nvSpPr>
        <p:spPr>
          <a:xfrm>
            <a:off x="457200" y="1099365"/>
            <a:ext cx="8316410" cy="5030847"/>
          </a:xfrm>
        </p:spPr>
        <p:txBody>
          <a:bodyPr/>
          <a:lstStyle/>
          <a:p>
            <a:pPr marL="0" indent="0">
              <a:buNone/>
            </a:pPr>
            <a:endParaRPr lang="fr-FR" altLang="fr-FR" sz="1100" b="1" dirty="0">
              <a:solidFill>
                <a:schemeClr val="tx2"/>
              </a:solidFill>
            </a:endParaRPr>
          </a:p>
          <a:p>
            <a:pPr>
              <a:buFont typeface="Wingdings" panose="05000000000000000000" pitchFamily="2" charset="2"/>
              <a:buChar char="ü"/>
            </a:pPr>
            <a:r>
              <a:rPr lang="fr-FR" altLang="fr-FR" sz="2200" b="1" dirty="0">
                <a:solidFill>
                  <a:schemeClr val="tx2"/>
                </a:solidFill>
              </a:rPr>
              <a:t>Budget 2021 en diminution à 2 700 milliards XAF </a:t>
            </a:r>
            <a:r>
              <a:rPr lang="fr-FR" altLang="fr-FR" sz="2200" dirty="0">
                <a:solidFill>
                  <a:schemeClr val="tx2"/>
                </a:solidFill>
              </a:rPr>
              <a:t>(- 10%) </a:t>
            </a:r>
          </a:p>
          <a:p>
            <a:pPr>
              <a:buFont typeface="Wingdings" panose="05000000000000000000" pitchFamily="2" charset="2"/>
              <a:buChar char="ü"/>
            </a:pPr>
            <a:r>
              <a:rPr lang="fr-FR" altLang="fr-FR" sz="2200" b="1" dirty="0">
                <a:solidFill>
                  <a:schemeClr val="tx2"/>
                </a:solidFill>
              </a:rPr>
              <a:t>Solde budgétaire de 2,1% du PIB en 2019 </a:t>
            </a:r>
            <a:r>
              <a:rPr lang="fr-FR" altLang="fr-FR" sz="2000" b="1" dirty="0">
                <a:solidFill>
                  <a:schemeClr val="tx2"/>
                </a:solidFill>
              </a:rPr>
              <a:t>(</a:t>
            </a:r>
            <a:r>
              <a:rPr lang="fr-FR" altLang="fr-FR" sz="2000" b="1" dirty="0" err="1">
                <a:solidFill>
                  <a:schemeClr val="tx2"/>
                </a:solidFill>
              </a:rPr>
              <a:t>prév</a:t>
            </a:r>
            <a:r>
              <a:rPr lang="fr-FR" altLang="fr-FR" sz="2000" b="1" dirty="0">
                <a:solidFill>
                  <a:schemeClr val="tx2"/>
                </a:solidFill>
              </a:rPr>
              <a:t>. -5,4% 2020)</a:t>
            </a:r>
          </a:p>
          <a:p>
            <a:pPr>
              <a:buFont typeface="Wingdings" panose="05000000000000000000" pitchFamily="2" charset="2"/>
              <a:buChar char="ü"/>
            </a:pPr>
            <a:r>
              <a:rPr lang="fr-FR" altLang="fr-FR" sz="2200" dirty="0">
                <a:solidFill>
                  <a:schemeClr val="tx2"/>
                </a:solidFill>
              </a:rPr>
              <a:t>Taux d’</a:t>
            </a:r>
            <a:r>
              <a:rPr lang="fr-FR" altLang="ja-JP" sz="2200" dirty="0">
                <a:solidFill>
                  <a:schemeClr val="tx2"/>
                </a:solidFill>
              </a:rPr>
              <a:t>inflation 2020: 2% (</a:t>
            </a:r>
            <a:r>
              <a:rPr lang="fr-FR" altLang="ja-JP" sz="2200" dirty="0" err="1">
                <a:solidFill>
                  <a:schemeClr val="tx2"/>
                </a:solidFill>
              </a:rPr>
              <a:t>prév</a:t>
            </a:r>
            <a:r>
              <a:rPr lang="fr-FR" altLang="ja-JP" sz="2200" dirty="0">
                <a:solidFill>
                  <a:schemeClr val="tx2"/>
                </a:solidFill>
              </a:rPr>
              <a:t>. 1,5% en 2021)</a:t>
            </a:r>
          </a:p>
          <a:p>
            <a:pPr marL="0" indent="0">
              <a:buNone/>
            </a:pPr>
            <a:endParaRPr lang="fr-FR" altLang="ja-JP" sz="1050" dirty="0">
              <a:solidFill>
                <a:schemeClr val="tx2"/>
              </a:solidFill>
            </a:endParaRPr>
          </a:p>
          <a:p>
            <a:pPr>
              <a:buFont typeface="Wingdings" panose="05000000000000000000" pitchFamily="2" charset="2"/>
              <a:buChar char="ü"/>
            </a:pPr>
            <a:r>
              <a:rPr lang="fr-FR" altLang="fr-FR" sz="2200" dirty="0">
                <a:solidFill>
                  <a:schemeClr val="tx2"/>
                </a:solidFill>
              </a:rPr>
              <a:t>Principales sources de revenus : </a:t>
            </a:r>
          </a:p>
          <a:p>
            <a:pPr lvl="1">
              <a:buFont typeface="Wingdings" panose="05000000000000000000" pitchFamily="2" charset="2"/>
              <a:buChar char="ü"/>
            </a:pPr>
            <a:r>
              <a:rPr lang="fr-FR" altLang="fr-FR" sz="2000" dirty="0">
                <a:solidFill>
                  <a:srgbClr val="C00000"/>
                </a:solidFill>
              </a:rPr>
              <a:t>Pétrole</a:t>
            </a:r>
            <a:r>
              <a:rPr lang="fr-FR" altLang="fr-FR" sz="1800" dirty="0">
                <a:solidFill>
                  <a:srgbClr val="C00000"/>
                </a:solidFill>
              </a:rPr>
              <a:t> (10,5 MT en 2020) : </a:t>
            </a:r>
            <a:r>
              <a:rPr lang="fr-FR" altLang="fr-FR" sz="1800" u="sng" dirty="0">
                <a:solidFill>
                  <a:srgbClr val="C00000"/>
                </a:solidFill>
              </a:rPr>
              <a:t>80% des </a:t>
            </a:r>
            <a:r>
              <a:rPr lang="fr-FR" altLang="ja-JP" sz="1800" u="sng" dirty="0">
                <a:solidFill>
                  <a:srgbClr val="C00000"/>
                </a:solidFill>
              </a:rPr>
              <a:t>exportations en 2019</a:t>
            </a:r>
          </a:p>
          <a:p>
            <a:pPr lvl="1">
              <a:buFont typeface="Wingdings" panose="05000000000000000000" pitchFamily="2" charset="2"/>
              <a:buChar char="ü"/>
            </a:pPr>
            <a:r>
              <a:rPr lang="fr-FR" altLang="fr-FR" sz="1800" dirty="0">
                <a:solidFill>
                  <a:srgbClr val="C00000"/>
                </a:solidFill>
              </a:rPr>
              <a:t>Bois (89% de la superficie du pays en forêt) : 11% du total des exportations en 2019</a:t>
            </a:r>
          </a:p>
          <a:p>
            <a:pPr lvl="1">
              <a:buFont typeface="Wingdings" panose="05000000000000000000" pitchFamily="2" charset="2"/>
              <a:buChar char="ü"/>
            </a:pPr>
            <a:r>
              <a:rPr lang="fr-FR" altLang="fr-FR" sz="1800" dirty="0">
                <a:solidFill>
                  <a:srgbClr val="C00000"/>
                </a:solidFill>
              </a:rPr>
              <a:t>Manganèse (7,3Mt produites en 2019) : </a:t>
            </a:r>
            <a:r>
              <a:rPr lang="fr-FR" altLang="fr-FR" sz="1800" u="sng" dirty="0">
                <a:solidFill>
                  <a:srgbClr val="C00000"/>
                </a:solidFill>
              </a:rPr>
              <a:t>2ème producteur mondial</a:t>
            </a:r>
            <a:r>
              <a:rPr lang="fr-FR" altLang="fr-FR" sz="1800" dirty="0">
                <a:solidFill>
                  <a:srgbClr val="C00000"/>
                </a:solidFill>
              </a:rPr>
              <a:t>, 6,8% des exportations du pays en 2019</a:t>
            </a:r>
          </a:p>
          <a:p>
            <a:pPr marL="457200" lvl="1" indent="0">
              <a:buNone/>
            </a:pPr>
            <a:endParaRPr lang="fr-FR" altLang="fr-FR" sz="1400" b="1" dirty="0">
              <a:solidFill>
                <a:srgbClr val="800000"/>
              </a:solidFill>
            </a:endParaRPr>
          </a:p>
          <a:p>
            <a:pPr>
              <a:buFont typeface="Wingdings" panose="05000000000000000000" pitchFamily="2" charset="2"/>
              <a:buChar char="ü"/>
            </a:pPr>
            <a:r>
              <a:rPr lang="fr-FR" altLang="fr-FR" sz="2200" b="1" dirty="0">
                <a:solidFill>
                  <a:schemeClr val="tx2"/>
                </a:solidFill>
              </a:rPr>
              <a:t>Dette publique : 62,4% du PIB (FMI 2019), 74% en 2020 (est.)</a:t>
            </a:r>
            <a:endParaRPr lang="fr-FR" altLang="fr-FR" sz="2200" dirty="0">
              <a:solidFill>
                <a:srgbClr val="FFFF00"/>
              </a:solidFill>
            </a:endParaRPr>
          </a:p>
          <a:p>
            <a:pPr>
              <a:buFont typeface="Wingdings" panose="05000000000000000000" pitchFamily="2" charset="2"/>
              <a:buChar char="ü"/>
            </a:pPr>
            <a:endParaRPr lang="fr-FR" altLang="fr-FR" sz="2200" dirty="0">
              <a:solidFill>
                <a:srgbClr val="0B4CB5"/>
              </a:solidFill>
            </a:endParaRPr>
          </a:p>
        </p:txBody>
      </p:sp>
    </p:spTree>
    <p:extLst>
      <p:ext uri="{BB962C8B-B14F-4D97-AF65-F5344CB8AC3E}">
        <p14:creationId xmlns:p14="http://schemas.microsoft.com/office/powerpoint/2010/main" val="1791935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1"/>
          <p:cNvSpPr>
            <a:spLocks noGrp="1"/>
          </p:cNvSpPr>
          <p:nvPr>
            <p:ph idx="1"/>
          </p:nvPr>
        </p:nvSpPr>
        <p:spPr bwMode="auto">
          <a:xfrm>
            <a:off x="457199" y="1218234"/>
            <a:ext cx="8362709" cy="54140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None/>
            </a:pPr>
            <a:r>
              <a:rPr lang="fr-FR" altLang="fr-FR" sz="2800" b="1" dirty="0">
                <a:solidFill>
                  <a:schemeClr val="tx2"/>
                </a:solidFill>
                <a:latin typeface="Myriad Pro" pitchFamily="34" charset="0"/>
                <a:ea typeface="Myriad Pro" pitchFamily="34" charset="0"/>
                <a:cs typeface="Myriad Pro" pitchFamily="34" charset="0"/>
              </a:rPr>
              <a:t>ECHANGES BILATERAUX</a:t>
            </a:r>
          </a:p>
          <a:p>
            <a:r>
              <a:rPr lang="fr-FR" altLang="fr-FR" sz="2000" b="1" dirty="0">
                <a:solidFill>
                  <a:schemeClr val="tx2"/>
                </a:solidFill>
              </a:rPr>
              <a:t>La France est le premier fournisseur du pays</a:t>
            </a:r>
            <a:r>
              <a:rPr lang="fr-FR" altLang="fr-FR" sz="2000" dirty="0">
                <a:solidFill>
                  <a:schemeClr val="tx2"/>
                </a:solidFill>
              </a:rPr>
              <a:t>, avec une part de marché de 24% (douanes gabonaises 2019)</a:t>
            </a:r>
          </a:p>
          <a:p>
            <a:pPr algn="just">
              <a:buFont typeface="Wingdings" panose="05000000000000000000" pitchFamily="2" charset="2"/>
              <a:buChar char="§"/>
            </a:pPr>
            <a:r>
              <a:rPr lang="fr-FR" altLang="fr-FR" sz="2000" dirty="0">
                <a:solidFill>
                  <a:schemeClr val="tx2"/>
                </a:solidFill>
              </a:rPr>
              <a:t>Principaux partenaires commerciaux selon les douanes gabonaises : Chine (45% des échanges), France (9%), Belgique</a:t>
            </a:r>
          </a:p>
          <a:p>
            <a:r>
              <a:rPr lang="fr-FR" altLang="fr-FR" sz="2000" b="1" dirty="0">
                <a:solidFill>
                  <a:schemeClr val="tx2"/>
                </a:solidFill>
              </a:rPr>
              <a:t>Les exportations de produits français au Gabon représentaient 457 M€ en 2019 (-0,4%)</a:t>
            </a:r>
          </a:p>
          <a:p>
            <a:pPr marL="0" indent="0">
              <a:buNone/>
            </a:pPr>
            <a:endParaRPr lang="fr-FR" altLang="fr-FR" sz="700" b="1" dirty="0">
              <a:solidFill>
                <a:schemeClr val="tx2"/>
              </a:solidFill>
            </a:endParaRPr>
          </a:p>
          <a:p>
            <a:pPr lvl="1">
              <a:buFont typeface="Wingdings" panose="05000000000000000000" pitchFamily="2" charset="2"/>
              <a:buChar char="ü"/>
            </a:pPr>
            <a:r>
              <a:rPr lang="fr-FR" altLang="fr-FR" sz="1600" dirty="0">
                <a:solidFill>
                  <a:srgbClr val="800000"/>
                </a:solidFill>
              </a:rPr>
              <a:t>	</a:t>
            </a:r>
            <a:r>
              <a:rPr lang="fr-FR" altLang="fr-FR" sz="1600" dirty="0">
                <a:solidFill>
                  <a:srgbClr val="C00000"/>
                </a:solidFill>
              </a:rPr>
              <a:t>Equipements mécaniques, matériels électroniques et informatiques: 35%</a:t>
            </a:r>
          </a:p>
          <a:p>
            <a:pPr lvl="1">
              <a:buFont typeface="Wingdings" panose="05000000000000000000" pitchFamily="2" charset="2"/>
              <a:buChar char="ü"/>
            </a:pPr>
            <a:r>
              <a:rPr lang="fr-FR" altLang="fr-FR" sz="1600" dirty="0">
                <a:solidFill>
                  <a:srgbClr val="C00000"/>
                </a:solidFill>
              </a:rPr>
              <a:t>   Agroalimentaire: 20%</a:t>
            </a:r>
          </a:p>
          <a:p>
            <a:pPr lvl="1">
              <a:buFont typeface="Wingdings" panose="05000000000000000000" pitchFamily="2" charset="2"/>
              <a:buChar char="ü"/>
            </a:pPr>
            <a:r>
              <a:rPr lang="fr-FR" altLang="fr-FR" sz="1600" dirty="0">
                <a:solidFill>
                  <a:srgbClr val="C00000"/>
                </a:solidFill>
              </a:rPr>
              <a:t>	Produits pharmaceutiques: 10%</a:t>
            </a:r>
          </a:p>
          <a:p>
            <a:pPr marL="457200" lvl="1" indent="0">
              <a:buNone/>
            </a:pPr>
            <a:endParaRPr lang="fr-FR" altLang="fr-FR" sz="1000" dirty="0">
              <a:solidFill>
                <a:srgbClr val="800000"/>
              </a:solidFill>
            </a:endParaRPr>
          </a:p>
          <a:p>
            <a:r>
              <a:rPr lang="fr-FR" altLang="fr-FR" sz="2000" b="1" dirty="0">
                <a:solidFill>
                  <a:schemeClr val="tx2"/>
                </a:solidFill>
              </a:rPr>
              <a:t>Importations de produits gabonais en France  : 140 M€ en 2019 (-5%)</a:t>
            </a:r>
          </a:p>
          <a:p>
            <a:pPr lvl="1">
              <a:buFont typeface="Wingdings" panose="05000000000000000000" pitchFamily="2" charset="2"/>
              <a:buChar char="ü"/>
            </a:pPr>
            <a:r>
              <a:rPr lang="fr-FR" altLang="fr-FR" sz="1600" dirty="0">
                <a:solidFill>
                  <a:srgbClr val="C00000"/>
                </a:solidFill>
              </a:rPr>
              <a:t>   Pétrole : 51%</a:t>
            </a:r>
          </a:p>
          <a:p>
            <a:pPr lvl="1">
              <a:buFont typeface="Wingdings" panose="05000000000000000000" pitchFamily="2" charset="2"/>
              <a:buChar char="ü"/>
            </a:pPr>
            <a:r>
              <a:rPr lang="fr-FR" altLang="fr-FR" sz="1600" dirty="0">
                <a:solidFill>
                  <a:srgbClr val="C00000"/>
                </a:solidFill>
              </a:rPr>
              <a:t>	Bois : 42%</a:t>
            </a:r>
          </a:p>
          <a:p>
            <a:pPr marL="457200" lvl="1" indent="0">
              <a:buNone/>
            </a:pPr>
            <a:endParaRPr lang="fr-FR" altLang="fr-FR" sz="2800" b="1" dirty="0">
              <a:solidFill>
                <a:schemeClr val="tx2"/>
              </a:solidFill>
              <a:latin typeface="Myriad Pro" pitchFamily="34" charset="0"/>
              <a:ea typeface="Myriad Pro" pitchFamily="34" charset="0"/>
              <a:cs typeface="Myriad Pro" pitchFamily="34" charset="0"/>
            </a:endParaRPr>
          </a:p>
        </p:txBody>
      </p:sp>
      <p:sp>
        <p:nvSpPr>
          <p:cNvPr id="16387" name="Titre 2"/>
          <p:cNvSpPr>
            <a:spLocks noGrp="1"/>
          </p:cNvSpPr>
          <p:nvPr>
            <p:ph type="title"/>
          </p:nvPr>
        </p:nvSpPr>
        <p:spPr bwMode="auto">
          <a:xfrm>
            <a:off x="4530725" y="596900"/>
            <a:ext cx="4156075"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FR" altLang="fr-FR" dirty="0">
                <a:solidFill>
                  <a:schemeClr val="tx2"/>
                </a:solidFill>
                <a:effectLst>
                  <a:outerShdw blurRad="38100" dist="38100" dir="2700000" algn="tl">
                    <a:srgbClr val="000000">
                      <a:alpha val="43137"/>
                    </a:srgbClr>
                  </a:outerShdw>
                </a:effectLst>
                <a:latin typeface="Myriad Pro" pitchFamily="34" charset="0"/>
                <a:ea typeface="Myriad Pro" pitchFamily="34" charset="0"/>
                <a:cs typeface="Myriad Pro" pitchFamily="34" charset="0"/>
              </a:rPr>
              <a:t>I. INDICATEURS ECONOMIQUES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6514" y="3960137"/>
            <a:ext cx="8260285" cy="1143000"/>
          </a:xfrm>
        </p:spPr>
        <p:txBody>
          <a:bodyPr/>
          <a:lstStyle/>
          <a:p>
            <a:r>
              <a:rPr lang="fr-FR" sz="4000" dirty="0">
                <a:solidFill>
                  <a:schemeClr val="tx2"/>
                </a:solidFill>
                <a:effectLst>
                  <a:outerShdw blurRad="38100" dist="38100" dir="2700000" algn="tl">
                    <a:srgbClr val="000000">
                      <a:alpha val="43137"/>
                    </a:srgbClr>
                  </a:outerShdw>
                </a:effectLst>
              </a:rPr>
              <a:t>II. ACTEURS ET SECTEURS </a:t>
            </a:r>
          </a:p>
        </p:txBody>
      </p:sp>
    </p:spTree>
    <p:extLst>
      <p:ext uri="{BB962C8B-B14F-4D97-AF65-F5344CB8AC3E}">
        <p14:creationId xmlns:p14="http://schemas.microsoft.com/office/powerpoint/2010/main" val="122049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re 2"/>
          <p:cNvSpPr>
            <a:spLocks noGrp="1"/>
          </p:cNvSpPr>
          <p:nvPr>
            <p:ph type="title"/>
          </p:nvPr>
        </p:nvSpPr>
        <p:spPr bwMode="auto">
          <a:xfrm>
            <a:off x="4559300" y="615950"/>
            <a:ext cx="4127500" cy="48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FR" altLang="fr-FR" dirty="0">
                <a:solidFill>
                  <a:schemeClr val="tx2"/>
                </a:solidFill>
                <a:effectLst>
                  <a:outerShdw blurRad="38100" dist="38100" dir="2700000" algn="tl">
                    <a:srgbClr val="000000">
                      <a:alpha val="43137"/>
                    </a:srgbClr>
                  </a:outerShdw>
                </a:effectLst>
                <a:latin typeface="Myriad Pro" pitchFamily="34" charset="0"/>
                <a:ea typeface="Myriad Pro" pitchFamily="34" charset="0"/>
                <a:cs typeface="Myriad Pro" pitchFamily="34" charset="0"/>
              </a:rPr>
              <a:t>II. ACTEURS ET SECTEURS </a:t>
            </a:r>
          </a:p>
        </p:txBody>
      </p:sp>
      <p:graphicFrame>
        <p:nvGraphicFramePr>
          <p:cNvPr id="2" name="Diagramme 1"/>
          <p:cNvGraphicFramePr/>
          <p:nvPr>
            <p:extLst>
              <p:ext uri="{D42A27DB-BD31-4B8C-83A1-F6EECF244321}">
                <p14:modId xmlns:p14="http://schemas.microsoft.com/office/powerpoint/2010/main" val="4139490055"/>
              </p:ext>
            </p:extLst>
          </p:nvPr>
        </p:nvGraphicFramePr>
        <p:xfrm>
          <a:off x="513185" y="1166325"/>
          <a:ext cx="8033656" cy="5281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541170" y="1950099"/>
            <a:ext cx="2677886" cy="4516621"/>
          </a:xfrm>
          <a:prstGeom prst="rect">
            <a:avLst/>
          </a:prstGeom>
          <a:noFill/>
          <a:ln>
            <a:noFill/>
          </a:ln>
        </p:spPr>
        <p:txBody>
          <a:bodyPr wrap="square" rtlCol="0">
            <a:spAutoFit/>
          </a:bodyPr>
          <a:lstStyle/>
          <a:p>
            <a:pPr lvl="0" algn="ctr"/>
            <a:r>
              <a:rPr lang="fr-FR" sz="2400" dirty="0">
                <a:solidFill>
                  <a:schemeClr val="tx2"/>
                </a:solidFill>
                <a:effectLst>
                  <a:outerShdw blurRad="38100" dist="38100" dir="2700000" algn="tl">
                    <a:srgbClr val="000000">
                      <a:alpha val="43137"/>
                    </a:srgbClr>
                  </a:outerShdw>
                </a:effectLst>
                <a:latin typeface="Myriad Pro"/>
              </a:rPr>
              <a:t>GABON VERT</a:t>
            </a:r>
          </a:p>
          <a:p>
            <a:pPr lvl="0" algn="ctr"/>
            <a:endParaRPr lang="fr-FR" sz="1100" dirty="0">
              <a:solidFill>
                <a:schemeClr val="tx2"/>
              </a:solidFill>
              <a:latin typeface="Myriad Pro"/>
            </a:endParaRPr>
          </a:p>
          <a:p>
            <a:pPr marL="285750" lvl="0" indent="-285750">
              <a:buFont typeface="Arial" panose="020B0604020202020204" pitchFamily="34" charset="0"/>
              <a:buChar char="•"/>
            </a:pPr>
            <a:r>
              <a:rPr lang="fr-FR" altLang="fr-FR" sz="1400" b="1" dirty="0">
                <a:solidFill>
                  <a:schemeClr val="tx2"/>
                </a:solidFill>
                <a:latin typeface="Myriad Pro"/>
              </a:rPr>
              <a:t>Environnement</a:t>
            </a:r>
            <a:r>
              <a:rPr lang="fr-FR" altLang="fr-FR" sz="1400" dirty="0">
                <a:solidFill>
                  <a:schemeClr val="tx2"/>
                </a:solidFill>
                <a:latin typeface="Myriad Pro"/>
              </a:rPr>
              <a:t> :</a:t>
            </a:r>
            <a:r>
              <a:rPr lang="fr-FR" altLang="fr-FR" sz="1400" dirty="0">
                <a:solidFill>
                  <a:srgbClr val="C00000"/>
                </a:solidFill>
                <a:latin typeface="Myriad Pro"/>
              </a:rPr>
              <a:t> </a:t>
            </a:r>
          </a:p>
          <a:p>
            <a:pPr lvl="0"/>
            <a:r>
              <a:rPr lang="fr-FR" altLang="fr-FR" sz="1400" b="1" dirty="0">
                <a:solidFill>
                  <a:srgbClr val="C00000"/>
                </a:solidFill>
                <a:latin typeface="Myriad Pro"/>
              </a:rPr>
              <a:t>	</a:t>
            </a:r>
            <a:r>
              <a:rPr lang="fr-FR" altLang="fr-FR" sz="1200" b="1" dirty="0">
                <a:solidFill>
                  <a:srgbClr val="C00000"/>
                </a:solidFill>
                <a:latin typeface="Myriad Pro"/>
              </a:rPr>
              <a:t>13  Parcs Nationaux</a:t>
            </a:r>
            <a:r>
              <a:rPr lang="fr-FR" altLang="fr-FR" sz="1200" dirty="0">
                <a:solidFill>
                  <a:srgbClr val="C00000"/>
                </a:solidFill>
                <a:latin typeface="Myriad Pro"/>
              </a:rPr>
              <a:t>, </a:t>
            </a:r>
            <a:r>
              <a:rPr lang="fr-FR" altLang="fr-FR" sz="1200" dirty="0">
                <a:solidFill>
                  <a:schemeClr val="tx2"/>
                </a:solidFill>
                <a:latin typeface="Myriad Pro"/>
              </a:rPr>
              <a:t>11% du 	territoire, 30 000 km2</a:t>
            </a:r>
          </a:p>
          <a:p>
            <a:pPr lvl="0"/>
            <a:endParaRPr lang="fr-FR" altLang="fr-FR" sz="800" dirty="0">
              <a:solidFill>
                <a:srgbClr val="C00000"/>
              </a:solidFill>
              <a:latin typeface="Myriad Pro"/>
            </a:endParaRPr>
          </a:p>
          <a:p>
            <a:pPr marL="285750" lvl="0" indent="-285750">
              <a:buFont typeface="Arial" panose="020B0604020202020204" pitchFamily="34" charset="0"/>
              <a:buChar char="•"/>
            </a:pPr>
            <a:r>
              <a:rPr lang="fr-FR" altLang="fr-FR" sz="1400" b="1" dirty="0">
                <a:solidFill>
                  <a:schemeClr val="tx2"/>
                </a:solidFill>
                <a:latin typeface="Myriad Pro"/>
              </a:rPr>
              <a:t>Agriculture</a:t>
            </a:r>
            <a:r>
              <a:rPr lang="fr-FR" altLang="fr-FR" sz="1400" dirty="0">
                <a:solidFill>
                  <a:schemeClr val="tx2"/>
                </a:solidFill>
                <a:latin typeface="Myriad Pro"/>
              </a:rPr>
              <a:t> :</a:t>
            </a:r>
            <a:r>
              <a:rPr lang="fr-FR" altLang="fr-FR" sz="1400" dirty="0">
                <a:solidFill>
                  <a:srgbClr val="C00000"/>
                </a:solidFill>
                <a:latin typeface="Myriad Pro"/>
              </a:rPr>
              <a:t> </a:t>
            </a:r>
          </a:p>
          <a:p>
            <a:pPr lvl="0"/>
            <a:r>
              <a:rPr lang="fr-FR" altLang="fr-FR" sz="1400" b="1" dirty="0">
                <a:solidFill>
                  <a:srgbClr val="C00000"/>
                </a:solidFill>
                <a:latin typeface="Myriad Pro"/>
              </a:rPr>
              <a:t>	</a:t>
            </a:r>
            <a:r>
              <a:rPr lang="fr-FR" altLang="fr-FR" sz="1200" b="1" dirty="0">
                <a:solidFill>
                  <a:srgbClr val="C00000"/>
                </a:solidFill>
                <a:latin typeface="Myriad Pro"/>
              </a:rPr>
              <a:t>Projet GRAINE </a:t>
            </a:r>
            <a:r>
              <a:rPr lang="fr-FR" altLang="fr-FR" sz="1200" dirty="0">
                <a:solidFill>
                  <a:schemeClr val="tx2"/>
                </a:solidFill>
                <a:latin typeface="Myriad Pro"/>
              </a:rPr>
              <a:t>: palmeraie 	avec OLAM (300 MCFA, 50 	000 ha)</a:t>
            </a:r>
          </a:p>
          <a:p>
            <a:r>
              <a:rPr lang="fr-FR" altLang="fr-FR" sz="1200" dirty="0">
                <a:solidFill>
                  <a:srgbClr val="C00000"/>
                </a:solidFill>
                <a:latin typeface="Myriad Pro"/>
              </a:rPr>
              <a:t>	</a:t>
            </a:r>
            <a:r>
              <a:rPr lang="fr-FR" altLang="fr-FR" sz="1200" b="1" dirty="0">
                <a:solidFill>
                  <a:srgbClr val="C00000"/>
                </a:solidFill>
                <a:latin typeface="Myriad Pro"/>
              </a:rPr>
              <a:t>PRODIAG </a:t>
            </a:r>
            <a:r>
              <a:rPr lang="fr-FR" altLang="fr-FR" sz="1200" dirty="0">
                <a:solidFill>
                  <a:schemeClr val="tx2"/>
                </a:solidFill>
                <a:latin typeface="Myriad Pro"/>
              </a:rPr>
              <a:t>: appui à 	l’agriculture péri-urbaine (20 	M€ financé à 80% par l’AFD)</a:t>
            </a:r>
          </a:p>
          <a:p>
            <a:endParaRPr lang="fr-FR" altLang="fr-FR" sz="1050" dirty="0">
              <a:solidFill>
                <a:srgbClr val="C00000"/>
              </a:solidFill>
              <a:latin typeface="Myriad Pro"/>
            </a:endParaRPr>
          </a:p>
          <a:p>
            <a:pPr marL="285750" lvl="0" indent="-285750">
              <a:buFont typeface="Arial" panose="020B0604020202020204" pitchFamily="34" charset="0"/>
              <a:buChar char="•"/>
            </a:pPr>
            <a:r>
              <a:rPr lang="fr-FR" altLang="fr-FR" sz="1400" b="1" dirty="0">
                <a:solidFill>
                  <a:schemeClr val="tx2"/>
                </a:solidFill>
                <a:latin typeface="Myriad Pro"/>
              </a:rPr>
              <a:t>Eco tourisme </a:t>
            </a:r>
            <a:r>
              <a:rPr lang="fr-FR" altLang="fr-FR" sz="1400" dirty="0">
                <a:solidFill>
                  <a:schemeClr val="tx2"/>
                </a:solidFill>
                <a:latin typeface="Myriad Pro"/>
              </a:rPr>
              <a:t>: </a:t>
            </a:r>
            <a:r>
              <a:rPr lang="fr-FR" altLang="fr-FR" sz="1200" dirty="0">
                <a:solidFill>
                  <a:schemeClr val="tx2"/>
                </a:solidFill>
                <a:latin typeface="Myriad Pro"/>
              </a:rPr>
              <a:t>exploiter les potentialités des immenses espaces forestiers</a:t>
            </a:r>
          </a:p>
          <a:p>
            <a:pPr lvl="0"/>
            <a:endParaRPr lang="fr-FR" altLang="fr-FR" sz="600" dirty="0">
              <a:solidFill>
                <a:srgbClr val="C00000"/>
              </a:solidFill>
              <a:latin typeface="Myriad Pro"/>
            </a:endParaRPr>
          </a:p>
          <a:p>
            <a:pPr marL="285750" lvl="0" indent="-285750">
              <a:buFont typeface="Arial" panose="020B0604020202020204" pitchFamily="34" charset="0"/>
              <a:buChar char="•"/>
            </a:pPr>
            <a:r>
              <a:rPr lang="fr-FR" altLang="fr-FR" sz="1400" b="1" dirty="0">
                <a:solidFill>
                  <a:schemeClr val="tx2"/>
                </a:solidFill>
                <a:latin typeface="Myriad Pro"/>
              </a:rPr>
              <a:t>Filière bois :</a:t>
            </a:r>
            <a:r>
              <a:rPr lang="fr-FR" altLang="fr-FR" sz="1200" b="1" dirty="0">
                <a:solidFill>
                  <a:srgbClr val="C00000"/>
                </a:solidFill>
                <a:latin typeface="Myriad Pro"/>
              </a:rPr>
              <a:t> 1er employeur privé avec 30 000 emplois</a:t>
            </a:r>
            <a:r>
              <a:rPr lang="fr-FR" altLang="fr-FR" sz="1200" dirty="0">
                <a:solidFill>
                  <a:srgbClr val="C00000"/>
                </a:solidFill>
                <a:latin typeface="Myriad Pro"/>
              </a:rPr>
              <a:t>, </a:t>
            </a:r>
            <a:r>
              <a:rPr lang="fr-FR" altLang="fr-FR" sz="1200" dirty="0">
                <a:solidFill>
                  <a:schemeClr val="tx2"/>
                </a:solidFill>
                <a:latin typeface="Myriad Pro"/>
              </a:rPr>
              <a:t>secteur en redéploiement vers la transformation et développement durable</a:t>
            </a:r>
            <a:endParaRPr lang="fr-FR" sz="1200" dirty="0">
              <a:solidFill>
                <a:schemeClr val="tx2"/>
              </a:solidFill>
              <a:latin typeface="Myriad Pro"/>
            </a:endParaRPr>
          </a:p>
        </p:txBody>
      </p:sp>
      <p:sp>
        <p:nvSpPr>
          <p:cNvPr id="4" name="ZoneTexte 3"/>
          <p:cNvSpPr txBox="1"/>
          <p:nvPr/>
        </p:nvSpPr>
        <p:spPr>
          <a:xfrm>
            <a:off x="3247051" y="1949203"/>
            <a:ext cx="2640563" cy="3816429"/>
          </a:xfrm>
          <a:prstGeom prst="rect">
            <a:avLst/>
          </a:prstGeom>
          <a:noFill/>
        </p:spPr>
        <p:txBody>
          <a:bodyPr wrap="square" rtlCol="0">
            <a:spAutoFit/>
          </a:bodyPr>
          <a:lstStyle/>
          <a:p>
            <a:pPr algn="ctr"/>
            <a:r>
              <a:rPr lang="fr-FR" sz="2400" dirty="0">
                <a:solidFill>
                  <a:schemeClr val="tx2"/>
                </a:solidFill>
                <a:effectLst>
                  <a:outerShdw blurRad="38100" dist="38100" dir="2700000" algn="tl">
                    <a:srgbClr val="000000">
                      <a:alpha val="43137"/>
                    </a:srgbClr>
                  </a:outerShdw>
                </a:effectLst>
                <a:latin typeface="Myriad Pro"/>
              </a:rPr>
              <a:t>GABON INDUSTRIEL</a:t>
            </a:r>
          </a:p>
          <a:p>
            <a:pPr algn="ctr"/>
            <a:endParaRPr lang="fr-FR" altLang="fr-FR" sz="1200" dirty="0">
              <a:solidFill>
                <a:srgbClr val="C00000"/>
              </a:solidFill>
              <a:effectLst>
                <a:outerShdw blurRad="38100" dist="38100" dir="2700000" algn="tl">
                  <a:srgbClr val="000000">
                    <a:alpha val="43137"/>
                  </a:srgbClr>
                </a:outerShdw>
              </a:effectLst>
              <a:latin typeface="Myriad Pro"/>
            </a:endParaRPr>
          </a:p>
          <a:p>
            <a:pPr marL="285750" indent="-285750">
              <a:buFont typeface="Arial" panose="020B0604020202020204" pitchFamily="34" charset="0"/>
              <a:buChar char="•"/>
            </a:pPr>
            <a:r>
              <a:rPr lang="fr-FR" altLang="fr-FR" sz="1400" b="1" dirty="0">
                <a:solidFill>
                  <a:schemeClr val="tx2"/>
                </a:solidFill>
                <a:latin typeface="Myriad Pro"/>
              </a:rPr>
              <a:t>Les zones économiques </a:t>
            </a:r>
            <a:r>
              <a:rPr lang="fr-FR" altLang="fr-FR" sz="1400" dirty="0">
                <a:solidFill>
                  <a:srgbClr val="C00000"/>
                </a:solidFill>
                <a:latin typeface="Myriad Pro"/>
              </a:rPr>
              <a:t>:</a:t>
            </a:r>
          </a:p>
          <a:p>
            <a:endParaRPr lang="fr-FR" altLang="fr-FR" sz="1200" dirty="0">
              <a:solidFill>
                <a:schemeClr val="tx2"/>
              </a:solidFill>
              <a:latin typeface="Myriad Pro"/>
            </a:endParaRPr>
          </a:p>
          <a:p>
            <a:pPr marL="742950" lvl="1" indent="-285750">
              <a:buFont typeface="Wingdings" panose="05000000000000000000" pitchFamily="2" charset="2"/>
              <a:buChar char="ü"/>
            </a:pPr>
            <a:r>
              <a:rPr lang="fr-FR" altLang="fr-FR" sz="1200" dirty="0">
                <a:solidFill>
                  <a:schemeClr val="tx2"/>
                </a:solidFill>
                <a:latin typeface="Myriad Pro"/>
              </a:rPr>
              <a:t>ZERP de Port-Gentil</a:t>
            </a:r>
          </a:p>
          <a:p>
            <a:pPr marL="742950" lvl="1" indent="-285750">
              <a:buFont typeface="Wingdings" panose="05000000000000000000" pitchFamily="2" charset="2"/>
              <a:buChar char="ü"/>
            </a:pPr>
            <a:r>
              <a:rPr lang="fr-FR" altLang="fr-FR" sz="1200" dirty="0">
                <a:solidFill>
                  <a:schemeClr val="tx2"/>
                </a:solidFill>
                <a:latin typeface="Myriad Pro"/>
              </a:rPr>
              <a:t>ZERP de </a:t>
            </a:r>
            <a:r>
              <a:rPr lang="fr-FR" altLang="fr-FR" sz="1200" dirty="0" err="1">
                <a:solidFill>
                  <a:schemeClr val="tx2"/>
                </a:solidFill>
                <a:latin typeface="Myriad Pro"/>
              </a:rPr>
              <a:t>Nkok</a:t>
            </a:r>
            <a:endParaRPr lang="fr-FR" altLang="fr-FR" sz="1200" dirty="0">
              <a:solidFill>
                <a:schemeClr val="tx2"/>
              </a:solidFill>
              <a:latin typeface="Myriad Pro"/>
            </a:endParaRPr>
          </a:p>
          <a:p>
            <a:pPr lvl="2"/>
            <a:endParaRPr lang="fr-FR" altLang="fr-FR" sz="1400" dirty="0">
              <a:solidFill>
                <a:srgbClr val="800000"/>
              </a:solidFill>
              <a:latin typeface="Myriad Pro"/>
            </a:endParaRPr>
          </a:p>
          <a:p>
            <a:pPr marL="285750" indent="-285750">
              <a:buFont typeface="Arial" panose="020B0604020202020204" pitchFamily="34" charset="0"/>
              <a:buChar char="•"/>
            </a:pPr>
            <a:r>
              <a:rPr lang="fr-FR" altLang="fr-FR" sz="1400" b="1" dirty="0">
                <a:solidFill>
                  <a:schemeClr val="tx2"/>
                </a:solidFill>
                <a:latin typeface="Myriad Pro"/>
              </a:rPr>
              <a:t>Les mines : </a:t>
            </a:r>
          </a:p>
          <a:p>
            <a:endParaRPr lang="fr-FR" altLang="fr-FR" sz="1400" dirty="0">
              <a:solidFill>
                <a:srgbClr val="800000"/>
              </a:solidFill>
              <a:latin typeface="Myriad Pro"/>
            </a:endParaRPr>
          </a:p>
          <a:p>
            <a:pPr marL="742950" lvl="1" indent="-285750">
              <a:buFont typeface="Wingdings" panose="05000000000000000000" pitchFamily="2" charset="2"/>
              <a:buChar char="ü"/>
            </a:pPr>
            <a:r>
              <a:rPr lang="fr-FR" altLang="fr-FR" sz="1200" dirty="0">
                <a:solidFill>
                  <a:schemeClr val="tx2"/>
                </a:solidFill>
                <a:latin typeface="Myriad Pro"/>
              </a:rPr>
              <a:t>Manganèse : </a:t>
            </a:r>
            <a:r>
              <a:rPr lang="fr-FR" altLang="fr-FR" sz="1200" dirty="0" err="1">
                <a:solidFill>
                  <a:schemeClr val="tx2"/>
                </a:solidFill>
                <a:latin typeface="Myriad Pro"/>
              </a:rPr>
              <a:t>Comilog</a:t>
            </a:r>
            <a:r>
              <a:rPr lang="fr-FR" altLang="fr-FR" sz="1200" dirty="0">
                <a:solidFill>
                  <a:schemeClr val="tx2"/>
                </a:solidFill>
                <a:latin typeface="Myriad Pro"/>
              </a:rPr>
              <a:t>, </a:t>
            </a:r>
            <a:r>
              <a:rPr lang="fr-FR" altLang="fr-FR" sz="1200" dirty="0" err="1">
                <a:solidFill>
                  <a:schemeClr val="tx2"/>
                </a:solidFill>
                <a:latin typeface="Myriad Pro"/>
              </a:rPr>
              <a:t>Cicmhz</a:t>
            </a:r>
            <a:r>
              <a:rPr lang="fr-FR" altLang="fr-FR" sz="1200" dirty="0">
                <a:solidFill>
                  <a:schemeClr val="tx2"/>
                </a:solidFill>
                <a:latin typeface="Myriad Pro"/>
              </a:rPr>
              <a:t>, </a:t>
            </a:r>
            <a:r>
              <a:rPr lang="fr-FR" altLang="fr-FR" sz="1200" dirty="0" err="1">
                <a:solidFill>
                  <a:schemeClr val="tx2"/>
                </a:solidFill>
                <a:latin typeface="Myriad Pro"/>
              </a:rPr>
              <a:t>Noga</a:t>
            </a:r>
            <a:endParaRPr lang="fr-FR" altLang="fr-FR" sz="1200" dirty="0">
              <a:solidFill>
                <a:schemeClr val="tx2"/>
              </a:solidFill>
              <a:latin typeface="Myriad Pro"/>
            </a:endParaRPr>
          </a:p>
          <a:p>
            <a:pPr marL="742950" lvl="1" indent="-285750">
              <a:buFont typeface="Wingdings" panose="05000000000000000000" pitchFamily="2" charset="2"/>
              <a:buChar char="ü"/>
            </a:pPr>
            <a:r>
              <a:rPr lang="fr-FR" altLang="fr-FR" sz="1200" dirty="0">
                <a:solidFill>
                  <a:schemeClr val="tx2"/>
                </a:solidFill>
                <a:latin typeface="Myriad Pro"/>
              </a:rPr>
              <a:t>Autres mines en exploration : fer, phosphates, niobium et terres rares, …</a:t>
            </a:r>
          </a:p>
          <a:p>
            <a:endParaRPr lang="fr-FR" dirty="0">
              <a:solidFill>
                <a:srgbClr val="C00000"/>
              </a:solidFill>
              <a:latin typeface="Myriad Pro"/>
            </a:endParaRPr>
          </a:p>
        </p:txBody>
      </p:sp>
      <p:sp>
        <p:nvSpPr>
          <p:cNvPr id="5" name="ZoneTexte 4"/>
          <p:cNvSpPr txBox="1"/>
          <p:nvPr/>
        </p:nvSpPr>
        <p:spPr>
          <a:xfrm>
            <a:off x="5887614" y="1884785"/>
            <a:ext cx="2659227" cy="1815882"/>
          </a:xfrm>
          <a:prstGeom prst="rect">
            <a:avLst/>
          </a:prstGeom>
          <a:noFill/>
        </p:spPr>
        <p:txBody>
          <a:bodyPr wrap="square" rtlCol="0">
            <a:spAutoFit/>
          </a:bodyPr>
          <a:lstStyle/>
          <a:p>
            <a:pPr algn="ctr"/>
            <a:r>
              <a:rPr lang="fr-FR" sz="2400" dirty="0">
                <a:solidFill>
                  <a:schemeClr val="tx2"/>
                </a:solidFill>
                <a:effectLst>
                  <a:outerShdw blurRad="38100" dist="38100" dir="2700000" algn="tl">
                    <a:srgbClr val="000000">
                      <a:alpha val="43137"/>
                    </a:srgbClr>
                  </a:outerShdw>
                </a:effectLst>
                <a:latin typeface="Myriad Pro"/>
              </a:rPr>
              <a:t>GABON DES SERVICES</a:t>
            </a:r>
          </a:p>
          <a:p>
            <a:pPr algn="ctr"/>
            <a:endParaRPr lang="fr-FR" sz="1600" dirty="0">
              <a:solidFill>
                <a:schemeClr val="tx2"/>
              </a:solidFill>
              <a:effectLst>
                <a:outerShdw blurRad="38100" dist="38100" dir="2700000" algn="tl">
                  <a:srgbClr val="000000">
                    <a:alpha val="43137"/>
                  </a:srgbClr>
                </a:outerShdw>
              </a:effectLst>
              <a:latin typeface="Myriad Pro"/>
            </a:endParaRPr>
          </a:p>
          <a:p>
            <a:pPr marL="742950" lvl="1" indent="-285750">
              <a:buFont typeface="Wingdings" panose="05000000000000000000" pitchFamily="2" charset="2"/>
              <a:buChar char="ü"/>
            </a:pPr>
            <a:r>
              <a:rPr lang="fr-FR" altLang="fr-FR" sz="1200" dirty="0">
                <a:solidFill>
                  <a:schemeClr val="tx2"/>
                </a:solidFill>
                <a:latin typeface="Myriad Pro"/>
              </a:rPr>
              <a:t>21 projets sur 6 ans pour 6 000 Mds CFA</a:t>
            </a:r>
          </a:p>
          <a:p>
            <a:endParaRPr lang="fr-FR" sz="2400" dirty="0">
              <a:solidFill>
                <a:schemeClr val="tx2"/>
              </a:solidFill>
              <a:latin typeface="Myriad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II. ACTEURS ET SECTEURS </a:t>
            </a:r>
          </a:p>
        </p:txBody>
      </p:sp>
      <p:graphicFrame>
        <p:nvGraphicFramePr>
          <p:cNvPr id="4" name="Diagramme 3"/>
          <p:cNvGraphicFramePr/>
          <p:nvPr>
            <p:extLst>
              <p:ext uri="{D42A27DB-BD31-4B8C-83A1-F6EECF244321}">
                <p14:modId xmlns:p14="http://schemas.microsoft.com/office/powerpoint/2010/main" val="3732343958"/>
              </p:ext>
            </p:extLst>
          </p:nvPr>
        </p:nvGraphicFramePr>
        <p:xfrm>
          <a:off x="830424" y="1259632"/>
          <a:ext cx="7455160" cy="5103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022666" y="1387279"/>
            <a:ext cx="3429964" cy="2000548"/>
          </a:xfrm>
          <a:prstGeom prst="rect">
            <a:avLst/>
          </a:prstGeom>
          <a:noFill/>
        </p:spPr>
        <p:txBody>
          <a:bodyPr wrap="square" rtlCol="0">
            <a:spAutoFit/>
          </a:bodyPr>
          <a:lstStyle/>
          <a:p>
            <a:pPr marL="285750" lvl="0" indent="-285750">
              <a:buFont typeface="Arial" panose="020B0604020202020204" pitchFamily="34" charset="0"/>
              <a:buChar char="•"/>
            </a:pPr>
            <a:r>
              <a:rPr lang="fr-FR" altLang="fr-FR" sz="1600" dirty="0">
                <a:solidFill>
                  <a:schemeClr val="tx2"/>
                </a:solidFill>
                <a:latin typeface="Myriad Pro"/>
              </a:rPr>
              <a:t>Agriculture, Agro –industrie : </a:t>
            </a:r>
          </a:p>
          <a:p>
            <a:pPr lvl="0"/>
            <a:r>
              <a:rPr lang="fr-FR" altLang="fr-FR" sz="1600" dirty="0">
                <a:solidFill>
                  <a:srgbClr val="C00000"/>
                </a:solidFill>
                <a:latin typeface="Myriad Pro"/>
              </a:rPr>
              <a:t>Groupe Castel/SMAG, SIGALLI, OLAM</a:t>
            </a:r>
          </a:p>
          <a:p>
            <a:pPr lvl="0"/>
            <a:endParaRPr lang="fr-FR" altLang="fr-FR" sz="1000" b="1" dirty="0">
              <a:solidFill>
                <a:srgbClr val="800000"/>
              </a:solidFill>
              <a:latin typeface="Myriad Pro"/>
            </a:endParaRPr>
          </a:p>
          <a:p>
            <a:pPr marL="285750" lvl="0" indent="-285750">
              <a:buFont typeface="Arial" panose="020B0604020202020204" pitchFamily="34" charset="0"/>
              <a:buChar char="•"/>
            </a:pPr>
            <a:r>
              <a:rPr lang="fr-FR" altLang="fr-FR" sz="1600" dirty="0">
                <a:solidFill>
                  <a:schemeClr val="tx2"/>
                </a:solidFill>
                <a:latin typeface="Myriad Pro"/>
              </a:rPr>
              <a:t>Pêche :</a:t>
            </a:r>
          </a:p>
          <a:p>
            <a:pPr lvl="0"/>
            <a:r>
              <a:rPr lang="fr-FR" altLang="fr-FR" sz="1600" dirty="0">
                <a:solidFill>
                  <a:srgbClr val="C00000"/>
                </a:solidFill>
                <a:latin typeface="Myriad Pro"/>
              </a:rPr>
              <a:t>Armements locaux et régionaux et accord UE</a:t>
            </a:r>
          </a:p>
          <a:p>
            <a:pPr lvl="0"/>
            <a:endParaRPr lang="fr-FR" sz="1600" dirty="0">
              <a:solidFill>
                <a:srgbClr val="C00000"/>
              </a:solidFill>
              <a:latin typeface="Myriad Pro"/>
            </a:endParaRPr>
          </a:p>
          <a:p>
            <a:endParaRPr lang="fr-FR" dirty="0"/>
          </a:p>
        </p:txBody>
      </p:sp>
      <p:sp>
        <p:nvSpPr>
          <p:cNvPr id="7" name="ZoneTexte 6"/>
          <p:cNvSpPr txBox="1"/>
          <p:nvPr/>
        </p:nvSpPr>
        <p:spPr>
          <a:xfrm>
            <a:off x="830424" y="4073486"/>
            <a:ext cx="3633310" cy="2154436"/>
          </a:xfrm>
          <a:prstGeom prst="rect">
            <a:avLst/>
          </a:prstGeom>
          <a:noFill/>
        </p:spPr>
        <p:txBody>
          <a:bodyPr wrap="square" rtlCol="0">
            <a:spAutoFit/>
          </a:bodyPr>
          <a:lstStyle/>
          <a:p>
            <a:pPr marL="342900" indent="-342900">
              <a:buFont typeface="Arial" panose="020B0604020202020204" pitchFamily="34" charset="0"/>
              <a:buChar char="•"/>
            </a:pPr>
            <a:r>
              <a:rPr lang="fr-FR" altLang="fr-FR" sz="1600" dirty="0">
                <a:solidFill>
                  <a:schemeClr val="tx2"/>
                </a:solidFill>
                <a:latin typeface="Myriad Pro"/>
              </a:rPr>
              <a:t>Forêt :</a:t>
            </a:r>
            <a:r>
              <a:rPr lang="fr-FR" altLang="fr-FR" sz="1600" dirty="0">
                <a:solidFill>
                  <a:srgbClr val="0B4CB5"/>
                </a:solidFill>
                <a:latin typeface="Myriad Pro"/>
              </a:rPr>
              <a:t> </a:t>
            </a:r>
          </a:p>
          <a:p>
            <a:endParaRPr lang="fr-FR" altLang="fr-FR" sz="400" dirty="0">
              <a:solidFill>
                <a:srgbClr val="800000"/>
              </a:solidFill>
              <a:latin typeface="Myriad Pro"/>
            </a:endParaRPr>
          </a:p>
          <a:p>
            <a:pPr lvl="1"/>
            <a:r>
              <a:rPr lang="fr-FR" altLang="fr-FR" sz="1600" dirty="0">
                <a:solidFill>
                  <a:srgbClr val="C00000"/>
                </a:solidFill>
                <a:latin typeface="Myriad Pro"/>
              </a:rPr>
              <a:t>Rougier, </a:t>
            </a:r>
          </a:p>
          <a:p>
            <a:pPr lvl="1"/>
            <a:r>
              <a:rPr lang="fr-FR" altLang="fr-FR" sz="1600" dirty="0" err="1">
                <a:solidFill>
                  <a:srgbClr val="C00000"/>
                </a:solidFill>
                <a:latin typeface="Myriad Pro"/>
              </a:rPr>
              <a:t>Precious</a:t>
            </a:r>
            <a:r>
              <a:rPr lang="fr-FR" altLang="fr-FR" sz="1600" dirty="0">
                <a:solidFill>
                  <a:srgbClr val="C00000"/>
                </a:solidFill>
                <a:latin typeface="Myriad Pro"/>
              </a:rPr>
              <a:t> Woods, </a:t>
            </a:r>
          </a:p>
          <a:p>
            <a:pPr lvl="1"/>
            <a:r>
              <a:rPr lang="fr-FR" altLang="fr-FR" sz="1600" dirty="0" err="1">
                <a:solidFill>
                  <a:srgbClr val="C00000"/>
                </a:solidFill>
                <a:latin typeface="Myriad Pro"/>
              </a:rPr>
              <a:t>Thebault</a:t>
            </a:r>
            <a:r>
              <a:rPr lang="fr-FR" altLang="fr-FR" sz="1600" dirty="0">
                <a:solidFill>
                  <a:srgbClr val="C00000"/>
                </a:solidFill>
                <a:latin typeface="Myriad Pro"/>
              </a:rPr>
              <a:t> – </a:t>
            </a:r>
            <a:r>
              <a:rPr lang="fr-FR" altLang="fr-FR" sz="1600" dirty="0" err="1">
                <a:solidFill>
                  <a:srgbClr val="C00000"/>
                </a:solidFill>
                <a:latin typeface="Myriad Pro"/>
              </a:rPr>
              <a:t>Transbois</a:t>
            </a:r>
            <a:endParaRPr lang="fr-FR" altLang="fr-FR" sz="1600" dirty="0">
              <a:solidFill>
                <a:srgbClr val="C00000"/>
              </a:solidFill>
              <a:latin typeface="Myriad Pro"/>
            </a:endParaRPr>
          </a:p>
          <a:p>
            <a:pPr lvl="1"/>
            <a:r>
              <a:rPr lang="fr-FR" altLang="fr-FR" sz="1600" dirty="0">
                <a:solidFill>
                  <a:srgbClr val="C00000"/>
                </a:solidFill>
                <a:latin typeface="Myriad Pro"/>
              </a:rPr>
              <a:t>CBG, </a:t>
            </a:r>
          </a:p>
          <a:p>
            <a:pPr lvl="1"/>
            <a:r>
              <a:rPr lang="fr-FR" altLang="fr-FR" sz="1600" dirty="0">
                <a:solidFill>
                  <a:srgbClr val="C00000"/>
                </a:solidFill>
                <a:latin typeface="Myriad Pro"/>
              </a:rPr>
              <a:t>Cora Wood, </a:t>
            </a:r>
          </a:p>
          <a:p>
            <a:pPr lvl="1"/>
            <a:r>
              <a:rPr lang="fr-FR" altLang="fr-FR" sz="1600" dirty="0">
                <a:solidFill>
                  <a:srgbClr val="C00000"/>
                </a:solidFill>
                <a:latin typeface="Myriad Pro"/>
              </a:rPr>
              <a:t>…</a:t>
            </a:r>
          </a:p>
          <a:p>
            <a:endParaRPr lang="fr-FR" dirty="0"/>
          </a:p>
        </p:txBody>
      </p:sp>
      <p:sp>
        <p:nvSpPr>
          <p:cNvPr id="9" name="ZoneTexte 8"/>
          <p:cNvSpPr txBox="1"/>
          <p:nvPr/>
        </p:nvSpPr>
        <p:spPr>
          <a:xfrm>
            <a:off x="4652274" y="1387279"/>
            <a:ext cx="3633310" cy="1292662"/>
          </a:xfrm>
          <a:prstGeom prst="rect">
            <a:avLst/>
          </a:prstGeom>
          <a:noFill/>
        </p:spPr>
        <p:txBody>
          <a:bodyPr wrap="square" rtlCol="0">
            <a:spAutoFit/>
          </a:bodyPr>
          <a:lstStyle/>
          <a:p>
            <a:pPr marL="285750" indent="-285750">
              <a:buFont typeface="Arial" panose="020B0604020202020204" pitchFamily="34" charset="0"/>
              <a:buChar char="•"/>
            </a:pPr>
            <a:r>
              <a:rPr lang="fr-FR" altLang="fr-FR" sz="1600" dirty="0">
                <a:solidFill>
                  <a:schemeClr val="tx2"/>
                </a:solidFill>
                <a:latin typeface="Myriad Pro"/>
              </a:rPr>
              <a:t>Pétrole :  18 compagnies</a:t>
            </a:r>
          </a:p>
          <a:p>
            <a:endParaRPr lang="fr-FR" altLang="fr-FR" sz="800" dirty="0">
              <a:solidFill>
                <a:schemeClr val="tx2"/>
              </a:solidFill>
              <a:latin typeface="Myriad Pro"/>
            </a:endParaRPr>
          </a:p>
          <a:p>
            <a:r>
              <a:rPr lang="fr-FR" altLang="fr-FR" dirty="0" err="1">
                <a:solidFill>
                  <a:srgbClr val="C00000"/>
                </a:solidFill>
                <a:latin typeface="Myriad Pro"/>
              </a:rPr>
              <a:t>Perenco</a:t>
            </a:r>
            <a:r>
              <a:rPr lang="fr-FR" altLang="fr-FR" dirty="0">
                <a:solidFill>
                  <a:srgbClr val="C00000"/>
                </a:solidFill>
                <a:latin typeface="Myriad Pro"/>
              </a:rPr>
              <a:t>, Total, </a:t>
            </a:r>
            <a:r>
              <a:rPr lang="fr-FR" altLang="fr-FR" dirty="0" err="1">
                <a:solidFill>
                  <a:srgbClr val="C00000"/>
                </a:solidFill>
                <a:latin typeface="Myriad Pro"/>
              </a:rPr>
              <a:t>Assala</a:t>
            </a:r>
            <a:r>
              <a:rPr lang="fr-FR" altLang="fr-FR" dirty="0">
                <a:solidFill>
                  <a:srgbClr val="C00000"/>
                </a:solidFill>
                <a:latin typeface="Myriad Pro"/>
              </a:rPr>
              <a:t> </a:t>
            </a:r>
            <a:r>
              <a:rPr lang="fr-FR" altLang="fr-FR" dirty="0" err="1">
                <a:solidFill>
                  <a:srgbClr val="C00000"/>
                </a:solidFill>
                <a:latin typeface="Myriad Pro"/>
              </a:rPr>
              <a:t>Energy</a:t>
            </a:r>
            <a:r>
              <a:rPr lang="fr-FR" altLang="fr-FR" dirty="0">
                <a:solidFill>
                  <a:srgbClr val="C00000"/>
                </a:solidFill>
                <a:latin typeface="Myriad Pro"/>
              </a:rPr>
              <a:t>, Maurel et </a:t>
            </a:r>
            <a:r>
              <a:rPr lang="fr-FR" altLang="fr-FR" dirty="0" err="1">
                <a:solidFill>
                  <a:srgbClr val="C00000"/>
                </a:solidFill>
                <a:latin typeface="Myriad Pro"/>
              </a:rPr>
              <a:t>Prom</a:t>
            </a:r>
            <a:r>
              <a:rPr lang="fr-FR" altLang="fr-FR" dirty="0">
                <a:solidFill>
                  <a:srgbClr val="C00000"/>
                </a:solidFill>
                <a:latin typeface="Myriad Pro"/>
              </a:rPr>
              <a:t>, ENI, </a:t>
            </a:r>
            <a:r>
              <a:rPr lang="fr-FR" altLang="fr-FR" dirty="0" err="1">
                <a:solidFill>
                  <a:srgbClr val="C00000"/>
                </a:solidFill>
                <a:latin typeface="Myriad Pro"/>
              </a:rPr>
              <a:t>Sinopec</a:t>
            </a:r>
            <a:r>
              <a:rPr lang="fr-FR" altLang="fr-FR" dirty="0">
                <a:solidFill>
                  <a:srgbClr val="C00000"/>
                </a:solidFill>
                <a:latin typeface="Myriad Pro"/>
              </a:rPr>
              <a:t>/Addax, </a:t>
            </a:r>
            <a:r>
              <a:rPr lang="fr-FR" altLang="fr-FR" dirty="0" err="1">
                <a:solidFill>
                  <a:srgbClr val="C00000"/>
                </a:solidFill>
                <a:latin typeface="Myriad Pro"/>
              </a:rPr>
              <a:t>Tullow</a:t>
            </a:r>
            <a:r>
              <a:rPr lang="fr-FR" altLang="fr-FR" dirty="0">
                <a:solidFill>
                  <a:srgbClr val="C00000"/>
                </a:solidFill>
                <a:latin typeface="Myriad Pro"/>
              </a:rPr>
              <a:t> </a:t>
            </a:r>
            <a:r>
              <a:rPr lang="fr-FR" altLang="fr-FR" dirty="0" err="1">
                <a:solidFill>
                  <a:srgbClr val="C00000"/>
                </a:solidFill>
                <a:latin typeface="Myriad Pro"/>
              </a:rPr>
              <a:t>Oil</a:t>
            </a:r>
            <a:r>
              <a:rPr lang="fr-FR" altLang="fr-FR" dirty="0">
                <a:solidFill>
                  <a:srgbClr val="C00000"/>
                </a:solidFill>
                <a:latin typeface="Myriad Pro"/>
              </a:rPr>
              <a:t>, </a:t>
            </a:r>
            <a:r>
              <a:rPr lang="fr-FR" altLang="fr-FR" dirty="0" err="1">
                <a:solidFill>
                  <a:srgbClr val="C00000"/>
                </a:solidFill>
                <a:latin typeface="Myriad Pro"/>
              </a:rPr>
              <a:t>Petronas</a:t>
            </a:r>
            <a:r>
              <a:rPr lang="fr-FR" altLang="fr-FR" dirty="0">
                <a:solidFill>
                  <a:srgbClr val="C00000"/>
                </a:solidFill>
                <a:latin typeface="Myriad Pro"/>
              </a:rPr>
              <a:t>, BW </a:t>
            </a:r>
            <a:r>
              <a:rPr lang="fr-FR" altLang="fr-FR" dirty="0" err="1">
                <a:solidFill>
                  <a:srgbClr val="C00000"/>
                </a:solidFill>
                <a:latin typeface="Myriad Pro"/>
              </a:rPr>
              <a:t>Energy</a:t>
            </a:r>
            <a:r>
              <a:rPr lang="fr-FR" altLang="fr-FR" dirty="0">
                <a:solidFill>
                  <a:srgbClr val="C00000"/>
                </a:solidFill>
                <a:latin typeface="Myriad Pro"/>
              </a:rPr>
              <a:t>, </a:t>
            </a:r>
            <a:r>
              <a:rPr lang="fr-FR" altLang="fr-FR" dirty="0" err="1">
                <a:solidFill>
                  <a:srgbClr val="C00000"/>
                </a:solidFill>
                <a:latin typeface="Myriad Pro"/>
              </a:rPr>
              <a:t>Vaalco</a:t>
            </a:r>
            <a:r>
              <a:rPr lang="fr-FR" altLang="fr-FR" dirty="0">
                <a:solidFill>
                  <a:srgbClr val="C00000"/>
                </a:solidFill>
                <a:latin typeface="Myriad Pro"/>
              </a:rPr>
              <a:t>, …</a:t>
            </a:r>
          </a:p>
        </p:txBody>
      </p:sp>
      <p:sp>
        <p:nvSpPr>
          <p:cNvPr id="2" name="ZoneTexte 1"/>
          <p:cNvSpPr txBox="1"/>
          <p:nvPr/>
        </p:nvSpPr>
        <p:spPr>
          <a:xfrm>
            <a:off x="4674637" y="4068147"/>
            <a:ext cx="3498979" cy="1415772"/>
          </a:xfrm>
          <a:prstGeom prst="rect">
            <a:avLst/>
          </a:prstGeom>
          <a:noFill/>
        </p:spPr>
        <p:txBody>
          <a:bodyPr wrap="square" rtlCol="0">
            <a:spAutoFit/>
          </a:bodyPr>
          <a:lstStyle/>
          <a:p>
            <a:endParaRPr lang="fr-FR" dirty="0"/>
          </a:p>
          <a:p>
            <a:pPr lvl="0"/>
            <a:endParaRPr lang="fr-FR" altLang="fr-FR" dirty="0">
              <a:solidFill>
                <a:schemeClr val="tx2"/>
              </a:solidFill>
            </a:endParaRPr>
          </a:p>
          <a:p>
            <a:pPr marL="285750" lvl="0" indent="-285750">
              <a:buFont typeface="Arial" panose="020B0604020202020204" pitchFamily="34" charset="0"/>
              <a:buChar char="•"/>
            </a:pPr>
            <a:r>
              <a:rPr lang="fr-FR" altLang="fr-FR" sz="1600" dirty="0">
                <a:solidFill>
                  <a:schemeClr val="tx2"/>
                </a:solidFill>
                <a:latin typeface="Myriad Pro"/>
              </a:rPr>
              <a:t>Mines :</a:t>
            </a:r>
          </a:p>
          <a:p>
            <a:pPr lvl="0"/>
            <a:r>
              <a:rPr lang="fr-FR" altLang="fr-FR" sz="1600" dirty="0" err="1">
                <a:solidFill>
                  <a:srgbClr val="C00000"/>
                </a:solidFill>
                <a:latin typeface="Myriad Pro"/>
              </a:rPr>
              <a:t>Eramet</a:t>
            </a:r>
            <a:r>
              <a:rPr lang="fr-FR" altLang="fr-FR" sz="1600" dirty="0">
                <a:solidFill>
                  <a:srgbClr val="C00000"/>
                </a:solidFill>
                <a:latin typeface="Myriad Pro"/>
              </a:rPr>
              <a:t>, CICMHZ, </a:t>
            </a:r>
            <a:r>
              <a:rPr lang="fr-FR" altLang="fr-FR" sz="1600" dirty="0" err="1">
                <a:solidFill>
                  <a:srgbClr val="C00000"/>
                </a:solidFill>
                <a:latin typeface="Myriad Pro"/>
              </a:rPr>
              <a:t>Noga</a:t>
            </a:r>
            <a:r>
              <a:rPr lang="fr-FR" altLang="fr-FR" sz="1600" dirty="0">
                <a:solidFill>
                  <a:srgbClr val="C00000"/>
                </a:solidFill>
                <a:latin typeface="Myriad Pro"/>
              </a:rPr>
              <a:t>….</a:t>
            </a:r>
            <a:endParaRPr lang="fr-FR" sz="1600" dirty="0">
              <a:solidFill>
                <a:srgbClr val="C00000"/>
              </a:solidFill>
              <a:latin typeface="Myriad Pro"/>
            </a:endParaRPr>
          </a:p>
          <a:p>
            <a:endParaRPr lang="fr-FR" dirty="0"/>
          </a:p>
        </p:txBody>
      </p:sp>
    </p:spTree>
    <p:extLst>
      <p:ext uri="{BB962C8B-B14F-4D97-AF65-F5344CB8AC3E}">
        <p14:creationId xmlns:p14="http://schemas.microsoft.com/office/powerpoint/2010/main" val="423481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II. ACTEURS ET SECTEURS </a:t>
            </a:r>
          </a:p>
        </p:txBody>
      </p:sp>
      <p:graphicFrame>
        <p:nvGraphicFramePr>
          <p:cNvPr id="4" name="Diagramme 3"/>
          <p:cNvGraphicFramePr/>
          <p:nvPr>
            <p:extLst>
              <p:ext uri="{D42A27DB-BD31-4B8C-83A1-F6EECF244321}">
                <p14:modId xmlns:p14="http://schemas.microsoft.com/office/powerpoint/2010/main" val="4055523645"/>
              </p:ext>
            </p:extLst>
          </p:nvPr>
        </p:nvGraphicFramePr>
        <p:xfrm>
          <a:off x="830424" y="1259632"/>
          <a:ext cx="7455160" cy="5103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830424" y="1364088"/>
            <a:ext cx="3429964" cy="2646878"/>
          </a:xfrm>
          <a:prstGeom prst="rect">
            <a:avLst/>
          </a:prstGeom>
          <a:noFill/>
        </p:spPr>
        <p:txBody>
          <a:bodyPr wrap="square" rtlCol="0">
            <a:spAutoFit/>
          </a:bodyPr>
          <a:lstStyle/>
          <a:p>
            <a:pPr marL="342900" indent="-342900">
              <a:buFont typeface="Arial" panose="020B0604020202020204" pitchFamily="34" charset="0"/>
              <a:buChar char="•"/>
            </a:pPr>
            <a:r>
              <a:rPr lang="fr-FR" altLang="fr-FR" dirty="0">
                <a:solidFill>
                  <a:schemeClr val="tx2"/>
                </a:solidFill>
                <a:latin typeface="Myriad Pro"/>
              </a:rPr>
              <a:t>Distribution produits pétroliers : </a:t>
            </a:r>
            <a:r>
              <a:rPr lang="fr-FR" altLang="fr-FR" dirty="0">
                <a:solidFill>
                  <a:srgbClr val="C00000"/>
                </a:solidFill>
                <a:latin typeface="Myriad Pro"/>
              </a:rPr>
              <a:t>654 </a:t>
            </a:r>
            <a:r>
              <a:rPr lang="fr-FR" altLang="fr-FR" dirty="0" err="1">
                <a:solidFill>
                  <a:srgbClr val="C00000"/>
                </a:solidFill>
                <a:latin typeface="Myriad Pro"/>
              </a:rPr>
              <a:t>Ktonnes</a:t>
            </a:r>
            <a:r>
              <a:rPr lang="fr-FR" altLang="fr-FR" dirty="0">
                <a:solidFill>
                  <a:srgbClr val="C00000"/>
                </a:solidFill>
                <a:latin typeface="Myriad Pro"/>
              </a:rPr>
              <a:t>/an</a:t>
            </a:r>
          </a:p>
          <a:p>
            <a:pPr marL="742950" lvl="1" indent="-285750">
              <a:buFont typeface="Courier New" panose="02070309020205020404" pitchFamily="49" charset="0"/>
              <a:buChar char="o"/>
            </a:pPr>
            <a:r>
              <a:rPr lang="fr-FR" altLang="fr-FR" sz="1400" dirty="0">
                <a:solidFill>
                  <a:schemeClr val="tx2"/>
                </a:solidFill>
                <a:latin typeface="Myriad Pro"/>
              </a:rPr>
              <a:t>Total Marketing, Petro-Gabon, </a:t>
            </a:r>
            <a:r>
              <a:rPr lang="fr-FR" altLang="fr-FR" sz="1400" dirty="0" err="1">
                <a:solidFill>
                  <a:schemeClr val="tx2"/>
                </a:solidFill>
                <a:latin typeface="Myriad Pro"/>
              </a:rPr>
              <a:t>Engen</a:t>
            </a:r>
            <a:r>
              <a:rPr lang="fr-FR" altLang="fr-FR" sz="1400" dirty="0">
                <a:solidFill>
                  <a:schemeClr val="tx2"/>
                </a:solidFill>
                <a:latin typeface="Myriad Pro"/>
              </a:rPr>
              <a:t> et Ola</a:t>
            </a:r>
          </a:p>
          <a:p>
            <a:pPr marL="742950" lvl="1" indent="-285750">
              <a:buFont typeface="Courier New" panose="02070309020205020404" pitchFamily="49" charset="0"/>
              <a:buChar char="o"/>
            </a:pPr>
            <a:endParaRPr lang="fr-FR" altLang="fr-FR" sz="1200" dirty="0">
              <a:solidFill>
                <a:srgbClr val="C00000"/>
              </a:solidFill>
              <a:latin typeface="Myriad Pro"/>
            </a:endParaRPr>
          </a:p>
          <a:p>
            <a:pPr marL="742950" lvl="1" indent="-285750">
              <a:buFont typeface="Courier New" panose="02070309020205020404" pitchFamily="49" charset="0"/>
              <a:buChar char="o"/>
            </a:pPr>
            <a:r>
              <a:rPr lang="fr-FR" altLang="fr-FR" sz="1400" dirty="0">
                <a:solidFill>
                  <a:schemeClr val="tx2"/>
                </a:solidFill>
                <a:latin typeface="Myriad Pro"/>
              </a:rPr>
              <a:t>Logistique gérée par la SGEPP (</a:t>
            </a:r>
            <a:r>
              <a:rPr lang="fr-FR" altLang="fr-FR" sz="1400" dirty="0" err="1">
                <a:solidFill>
                  <a:schemeClr val="tx2"/>
                </a:solidFill>
                <a:latin typeface="Myriad Pro"/>
              </a:rPr>
              <a:t>Owendo</a:t>
            </a:r>
            <a:r>
              <a:rPr lang="fr-FR" altLang="fr-FR" sz="1400" dirty="0">
                <a:solidFill>
                  <a:schemeClr val="tx2"/>
                </a:solidFill>
                <a:latin typeface="Myriad Pro"/>
              </a:rPr>
              <a:t> et Moanda), Ola (Port Gentil et </a:t>
            </a:r>
            <a:r>
              <a:rPr lang="fr-FR" altLang="fr-FR" sz="1400" dirty="0" err="1">
                <a:solidFill>
                  <a:schemeClr val="tx2"/>
                </a:solidFill>
                <a:latin typeface="Myriad Pro"/>
              </a:rPr>
              <a:t>Ndjole</a:t>
            </a:r>
            <a:r>
              <a:rPr lang="fr-FR" altLang="fr-FR" sz="1400" dirty="0">
                <a:solidFill>
                  <a:schemeClr val="tx2"/>
                </a:solidFill>
                <a:latin typeface="Myriad Pro"/>
              </a:rPr>
              <a:t>), ainsi que le dépôt de Total Marketing (Lambaréné)</a:t>
            </a:r>
          </a:p>
          <a:p>
            <a:endParaRPr lang="fr-FR" dirty="0"/>
          </a:p>
        </p:txBody>
      </p:sp>
      <p:sp>
        <p:nvSpPr>
          <p:cNvPr id="7" name="ZoneTexte 6"/>
          <p:cNvSpPr txBox="1"/>
          <p:nvPr/>
        </p:nvSpPr>
        <p:spPr>
          <a:xfrm>
            <a:off x="874340" y="3929647"/>
            <a:ext cx="3633310" cy="1723549"/>
          </a:xfrm>
          <a:prstGeom prst="rect">
            <a:avLst/>
          </a:prstGeom>
          <a:noFill/>
        </p:spPr>
        <p:txBody>
          <a:bodyPr wrap="square" rtlCol="0">
            <a:spAutoFit/>
          </a:bodyPr>
          <a:lstStyle/>
          <a:p>
            <a:pPr marL="285750" indent="-285750">
              <a:buFont typeface="Arial" panose="020B0604020202020204" pitchFamily="34" charset="0"/>
              <a:buChar char="•"/>
            </a:pPr>
            <a:r>
              <a:rPr lang="fr-FR" altLang="fr-FR" dirty="0">
                <a:solidFill>
                  <a:schemeClr val="accent1">
                    <a:lumMod val="75000"/>
                  </a:schemeClr>
                </a:solidFill>
                <a:latin typeface="Myriad Pro"/>
              </a:rPr>
              <a:t>Diverses industries</a:t>
            </a:r>
          </a:p>
          <a:p>
            <a:pPr marL="285750" indent="-285750">
              <a:buFont typeface="Courier New" panose="02070309020205020404" pitchFamily="49" charset="0"/>
              <a:buChar char="o"/>
            </a:pPr>
            <a:r>
              <a:rPr lang="fr-FR" altLang="fr-FR" sz="1400" dirty="0" err="1">
                <a:solidFill>
                  <a:schemeClr val="tx2"/>
                </a:solidFill>
                <a:latin typeface="Myriad Pro"/>
              </a:rPr>
              <a:t>Sotralga</a:t>
            </a:r>
            <a:r>
              <a:rPr lang="fr-FR" altLang="fr-FR" sz="1400" dirty="0">
                <a:solidFill>
                  <a:schemeClr val="tx2"/>
                </a:solidFill>
                <a:latin typeface="Myriad Pro"/>
              </a:rPr>
              <a:t>, </a:t>
            </a:r>
          </a:p>
          <a:p>
            <a:pPr marL="285750" indent="-285750">
              <a:buFont typeface="Courier New" panose="02070309020205020404" pitchFamily="49" charset="0"/>
              <a:buChar char="o"/>
            </a:pPr>
            <a:r>
              <a:rPr lang="fr-FR" altLang="fr-FR" sz="1400" dirty="0" err="1">
                <a:solidFill>
                  <a:schemeClr val="tx2"/>
                </a:solidFill>
                <a:latin typeface="Myriad Pro"/>
              </a:rPr>
              <a:t>Sodim</a:t>
            </a:r>
            <a:r>
              <a:rPr lang="fr-FR" altLang="fr-FR" sz="1400" dirty="0">
                <a:solidFill>
                  <a:schemeClr val="tx2"/>
                </a:solidFill>
                <a:latin typeface="Myriad Pro"/>
              </a:rPr>
              <a:t> TP (</a:t>
            </a:r>
            <a:r>
              <a:rPr lang="fr-FR" altLang="fr-FR" sz="1400" dirty="0" err="1">
                <a:solidFill>
                  <a:schemeClr val="tx2"/>
                </a:solidFill>
                <a:latin typeface="Myriad Pro"/>
              </a:rPr>
              <a:t>Sogi</a:t>
            </a:r>
            <a:r>
              <a:rPr lang="fr-FR" altLang="fr-FR" sz="1400" dirty="0">
                <a:solidFill>
                  <a:schemeClr val="tx2"/>
                </a:solidFill>
                <a:latin typeface="Myriad Pro"/>
              </a:rPr>
              <a:t>) </a:t>
            </a:r>
          </a:p>
          <a:p>
            <a:pPr marL="285750" indent="-285750">
              <a:buFont typeface="Courier New" panose="02070309020205020404" pitchFamily="49" charset="0"/>
              <a:buChar char="o"/>
            </a:pPr>
            <a:r>
              <a:rPr lang="fr-FR" altLang="fr-FR" sz="1400" dirty="0" err="1">
                <a:solidFill>
                  <a:schemeClr val="tx2"/>
                </a:solidFill>
                <a:latin typeface="Myriad Pro"/>
              </a:rPr>
              <a:t>Satoga</a:t>
            </a:r>
            <a:r>
              <a:rPr lang="fr-FR" altLang="fr-FR" sz="1400" dirty="0">
                <a:solidFill>
                  <a:schemeClr val="tx2"/>
                </a:solidFill>
                <a:latin typeface="Myriad Pro"/>
              </a:rPr>
              <a:t>, </a:t>
            </a:r>
          </a:p>
          <a:p>
            <a:pPr marL="285750" indent="-285750">
              <a:buFont typeface="Courier New" panose="02070309020205020404" pitchFamily="49" charset="0"/>
              <a:buChar char="o"/>
            </a:pPr>
            <a:r>
              <a:rPr lang="fr-FR" altLang="fr-FR" sz="1400" dirty="0">
                <a:solidFill>
                  <a:schemeClr val="tx2"/>
                </a:solidFill>
                <a:latin typeface="Myriad Pro"/>
              </a:rPr>
              <a:t>ACG,</a:t>
            </a:r>
          </a:p>
          <a:p>
            <a:pPr marL="285750" indent="-285750">
              <a:buFont typeface="Courier New" panose="02070309020205020404" pitchFamily="49" charset="0"/>
              <a:buChar char="o"/>
            </a:pPr>
            <a:r>
              <a:rPr lang="fr-FR" altLang="fr-FR" sz="1400" dirty="0" err="1">
                <a:solidFill>
                  <a:schemeClr val="tx2"/>
                </a:solidFill>
                <a:latin typeface="Myriad Pro"/>
              </a:rPr>
              <a:t>etc</a:t>
            </a:r>
            <a:endParaRPr lang="fr-FR" altLang="fr-FR" sz="1400" dirty="0">
              <a:solidFill>
                <a:schemeClr val="tx2"/>
              </a:solidFill>
              <a:latin typeface="Myriad Pro"/>
            </a:endParaRPr>
          </a:p>
          <a:p>
            <a:endParaRPr lang="fr-FR" dirty="0"/>
          </a:p>
        </p:txBody>
      </p:sp>
      <p:sp>
        <p:nvSpPr>
          <p:cNvPr id="9" name="ZoneTexte 8"/>
          <p:cNvSpPr txBox="1"/>
          <p:nvPr/>
        </p:nvSpPr>
        <p:spPr>
          <a:xfrm>
            <a:off x="4754912" y="1393627"/>
            <a:ext cx="3344059" cy="1015663"/>
          </a:xfrm>
          <a:prstGeom prst="rect">
            <a:avLst/>
          </a:prstGeom>
          <a:noFill/>
        </p:spPr>
        <p:txBody>
          <a:bodyPr wrap="square" rtlCol="0">
            <a:spAutoFit/>
          </a:bodyPr>
          <a:lstStyle/>
          <a:p>
            <a:pPr marL="285750" indent="-285750">
              <a:buFont typeface="Arial" panose="020B0604020202020204" pitchFamily="34" charset="0"/>
              <a:buChar char="•"/>
            </a:pPr>
            <a:r>
              <a:rPr lang="fr-FR" altLang="fr-FR" dirty="0">
                <a:solidFill>
                  <a:schemeClr val="tx2"/>
                </a:solidFill>
                <a:latin typeface="Myriad Pro"/>
              </a:rPr>
              <a:t>Raffinage : </a:t>
            </a:r>
            <a:r>
              <a:rPr lang="fr-FR" altLang="fr-FR" sz="1400" dirty="0" err="1">
                <a:solidFill>
                  <a:schemeClr val="tx2"/>
                </a:solidFill>
                <a:latin typeface="Myriad Pro"/>
              </a:rPr>
              <a:t>Sogara</a:t>
            </a:r>
            <a:r>
              <a:rPr lang="fr-FR" altLang="fr-FR" sz="1400" dirty="0">
                <a:solidFill>
                  <a:schemeClr val="tx2"/>
                </a:solidFill>
                <a:latin typeface="Myriad Pro"/>
              </a:rPr>
              <a:t>  - capacité de production de 1.000 </a:t>
            </a:r>
            <a:r>
              <a:rPr lang="fr-FR" altLang="fr-FR" sz="1400" dirty="0" err="1">
                <a:solidFill>
                  <a:schemeClr val="tx2"/>
                </a:solidFill>
                <a:latin typeface="Myriad Pro"/>
              </a:rPr>
              <a:t>Ktonnes</a:t>
            </a:r>
            <a:r>
              <a:rPr lang="fr-FR" altLang="fr-FR" sz="1400" dirty="0">
                <a:solidFill>
                  <a:schemeClr val="tx2"/>
                </a:solidFill>
                <a:latin typeface="Myriad Pro"/>
              </a:rPr>
              <a:t>/an. 667 194 tonnes métriques de brut traité en 2019,</a:t>
            </a:r>
          </a:p>
        </p:txBody>
      </p:sp>
      <p:sp>
        <p:nvSpPr>
          <p:cNvPr id="2" name="ZoneTexte 1"/>
          <p:cNvSpPr txBox="1"/>
          <p:nvPr/>
        </p:nvSpPr>
        <p:spPr>
          <a:xfrm>
            <a:off x="5778797" y="3375649"/>
            <a:ext cx="3498979" cy="2062103"/>
          </a:xfrm>
          <a:prstGeom prst="rect">
            <a:avLst/>
          </a:prstGeom>
          <a:noFill/>
        </p:spPr>
        <p:txBody>
          <a:bodyPr wrap="square" rtlCol="0">
            <a:spAutoFit/>
          </a:bodyPr>
          <a:lstStyle/>
          <a:p>
            <a:endParaRPr lang="fr-FR" dirty="0"/>
          </a:p>
          <a:p>
            <a:pPr lvl="0"/>
            <a:endParaRPr lang="fr-FR" altLang="fr-FR" dirty="0">
              <a:solidFill>
                <a:schemeClr val="tx2"/>
              </a:solidFill>
            </a:endParaRPr>
          </a:p>
          <a:p>
            <a:pPr marL="285750" lvl="0" indent="-285750">
              <a:buFont typeface="Arial" panose="020B0604020202020204" pitchFamily="34" charset="0"/>
              <a:buChar char="•"/>
            </a:pPr>
            <a:r>
              <a:rPr lang="fr-FR" altLang="fr-FR" dirty="0">
                <a:solidFill>
                  <a:schemeClr val="tx2"/>
                </a:solidFill>
                <a:latin typeface="Myriad Pro"/>
              </a:rPr>
              <a:t>BTP :</a:t>
            </a:r>
            <a:endParaRPr lang="fr-FR" altLang="fr-FR" sz="1400" dirty="0">
              <a:solidFill>
                <a:schemeClr val="tx2"/>
              </a:solidFill>
              <a:latin typeface="Myriad Pro"/>
            </a:endParaRPr>
          </a:p>
          <a:p>
            <a:pPr marL="285750" lvl="1" indent="-285750">
              <a:buFont typeface="Courier New" panose="02070309020205020404" pitchFamily="49" charset="0"/>
              <a:buChar char="o"/>
            </a:pPr>
            <a:r>
              <a:rPr lang="fr-FR" altLang="fr-FR" sz="1400" dirty="0" err="1">
                <a:solidFill>
                  <a:schemeClr val="tx2"/>
                </a:solidFill>
                <a:latin typeface="Myriad Pro"/>
              </a:rPr>
              <a:t>Acciona</a:t>
            </a:r>
            <a:endParaRPr lang="fr-FR" altLang="fr-FR" sz="1400" dirty="0">
              <a:solidFill>
                <a:schemeClr val="tx2"/>
              </a:solidFill>
              <a:latin typeface="Myriad Pro"/>
            </a:endParaRPr>
          </a:p>
          <a:p>
            <a:pPr marL="285750" lvl="1" indent="-285750">
              <a:buFont typeface="Courier New" panose="02070309020205020404" pitchFamily="49" charset="0"/>
              <a:buChar char="o"/>
            </a:pPr>
            <a:r>
              <a:rPr lang="fr-FR" altLang="fr-FR" sz="1400" dirty="0">
                <a:solidFill>
                  <a:schemeClr val="tx2"/>
                </a:solidFill>
                <a:latin typeface="Myriad Pro"/>
              </a:rPr>
              <a:t>Colas</a:t>
            </a:r>
          </a:p>
          <a:p>
            <a:pPr marL="285750" lvl="1" indent="-285750">
              <a:buFont typeface="Courier New" panose="02070309020205020404" pitchFamily="49" charset="0"/>
              <a:buChar char="o"/>
            </a:pPr>
            <a:r>
              <a:rPr lang="fr-FR" altLang="fr-FR" sz="1400" dirty="0">
                <a:solidFill>
                  <a:schemeClr val="tx2"/>
                </a:solidFill>
                <a:latin typeface="Myriad Pro"/>
              </a:rPr>
              <a:t>Vinci</a:t>
            </a:r>
          </a:p>
          <a:p>
            <a:pPr marL="0" lvl="1"/>
            <a:endParaRPr lang="fr-FR" altLang="fr-FR" sz="1400" dirty="0">
              <a:solidFill>
                <a:schemeClr val="tx2"/>
              </a:solidFill>
              <a:latin typeface="Myriad Pro"/>
            </a:endParaRPr>
          </a:p>
          <a:p>
            <a:endParaRPr lang="fr-FR" dirty="0"/>
          </a:p>
        </p:txBody>
      </p:sp>
    </p:spTree>
    <p:extLst>
      <p:ext uri="{BB962C8B-B14F-4D97-AF65-F5344CB8AC3E}">
        <p14:creationId xmlns:p14="http://schemas.microsoft.com/office/powerpoint/2010/main" val="45228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II. ACTEURS ET SECTEURS </a:t>
            </a:r>
          </a:p>
        </p:txBody>
      </p:sp>
      <p:graphicFrame>
        <p:nvGraphicFramePr>
          <p:cNvPr id="4" name="Diagramme 3"/>
          <p:cNvGraphicFramePr/>
          <p:nvPr>
            <p:extLst>
              <p:ext uri="{D42A27DB-BD31-4B8C-83A1-F6EECF244321}">
                <p14:modId xmlns:p14="http://schemas.microsoft.com/office/powerpoint/2010/main" val="3913740097"/>
              </p:ext>
            </p:extLst>
          </p:nvPr>
        </p:nvGraphicFramePr>
        <p:xfrm>
          <a:off x="830424" y="1259632"/>
          <a:ext cx="7455160" cy="5103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962910" y="1245815"/>
            <a:ext cx="3429964" cy="2277547"/>
          </a:xfrm>
          <a:prstGeom prst="rect">
            <a:avLst/>
          </a:prstGeom>
          <a:noFill/>
        </p:spPr>
        <p:txBody>
          <a:bodyPr wrap="square" rtlCol="0">
            <a:spAutoFit/>
          </a:bodyPr>
          <a:lstStyle/>
          <a:p>
            <a:pPr marL="285750" indent="-285750">
              <a:buFont typeface="Arial" panose="020B0604020202020204" pitchFamily="34" charset="0"/>
              <a:buChar char="•"/>
            </a:pPr>
            <a:r>
              <a:rPr lang="fr-FR" altLang="fr-FR" sz="1600" dirty="0">
                <a:solidFill>
                  <a:schemeClr val="tx2"/>
                </a:solidFill>
                <a:latin typeface="Myriad Pro"/>
              </a:rPr>
              <a:t>Banques : </a:t>
            </a:r>
          </a:p>
          <a:p>
            <a:pPr marL="742950" lvl="1" indent="-285750">
              <a:buFont typeface="Courier New" panose="02070309020205020404" pitchFamily="49" charset="0"/>
              <a:buChar char="o"/>
            </a:pPr>
            <a:r>
              <a:rPr lang="fr-FR" altLang="fr-FR" sz="1200" b="1" dirty="0">
                <a:solidFill>
                  <a:srgbClr val="C00000"/>
                </a:solidFill>
                <a:latin typeface="Myriad Pro"/>
              </a:rPr>
              <a:t>10 banques agréées</a:t>
            </a:r>
            <a:r>
              <a:rPr lang="fr-FR" altLang="fr-FR" sz="1200" dirty="0">
                <a:solidFill>
                  <a:srgbClr val="C00000"/>
                </a:solidFill>
                <a:latin typeface="Myriad Pro"/>
              </a:rPr>
              <a:t>, </a:t>
            </a:r>
            <a:r>
              <a:rPr lang="fr-FR" altLang="fr-FR" sz="1200" dirty="0">
                <a:solidFill>
                  <a:schemeClr val="tx2"/>
                </a:solidFill>
                <a:latin typeface="Myriad Pro"/>
              </a:rPr>
              <a:t>essentiellement des banques commerciales, 7 en activités (3 en liquidation) – </a:t>
            </a:r>
            <a:r>
              <a:rPr lang="fr-FR" altLang="fr-FR" sz="1200" b="1" dirty="0">
                <a:solidFill>
                  <a:srgbClr val="C00000"/>
                </a:solidFill>
                <a:latin typeface="Myriad Pro"/>
              </a:rPr>
              <a:t>19 établissements de microfinance</a:t>
            </a:r>
            <a:r>
              <a:rPr lang="fr-FR" altLang="fr-FR" sz="1200" dirty="0">
                <a:solidFill>
                  <a:srgbClr val="C00000"/>
                </a:solidFill>
                <a:latin typeface="Myriad Pro"/>
              </a:rPr>
              <a:t> </a:t>
            </a:r>
          </a:p>
          <a:p>
            <a:pPr marL="742950" lvl="1" indent="-285750">
              <a:buFont typeface="Courier New" panose="02070309020205020404" pitchFamily="49" charset="0"/>
              <a:buChar char="o"/>
            </a:pPr>
            <a:r>
              <a:rPr lang="fr-FR" altLang="fr-FR" sz="1200" dirty="0">
                <a:solidFill>
                  <a:schemeClr val="tx2"/>
                </a:solidFill>
                <a:latin typeface="Myriad Pro"/>
              </a:rPr>
              <a:t>Dépôts des clients :  2 105 MDS CFA (2019)</a:t>
            </a:r>
          </a:p>
          <a:p>
            <a:pPr marL="742950" lvl="1" indent="-285750">
              <a:buFont typeface="Courier New" panose="02070309020205020404" pitchFamily="49" charset="0"/>
              <a:buChar char="o"/>
            </a:pPr>
            <a:r>
              <a:rPr lang="fr-FR" altLang="fr-FR" sz="1200" dirty="0">
                <a:solidFill>
                  <a:schemeClr val="tx2"/>
                </a:solidFill>
                <a:latin typeface="Myriad Pro"/>
              </a:rPr>
              <a:t>Crédits distribués : 1 621 MDS CFA (2019)</a:t>
            </a:r>
          </a:p>
          <a:p>
            <a:endParaRPr lang="fr-FR" dirty="0"/>
          </a:p>
        </p:txBody>
      </p:sp>
      <p:sp>
        <p:nvSpPr>
          <p:cNvPr id="7" name="ZoneTexte 6"/>
          <p:cNvSpPr txBox="1"/>
          <p:nvPr/>
        </p:nvSpPr>
        <p:spPr>
          <a:xfrm>
            <a:off x="830424" y="4044493"/>
            <a:ext cx="3429964" cy="1908215"/>
          </a:xfrm>
          <a:prstGeom prst="rect">
            <a:avLst/>
          </a:prstGeom>
          <a:noFill/>
        </p:spPr>
        <p:txBody>
          <a:bodyPr wrap="square" rtlCol="0">
            <a:spAutoFit/>
          </a:bodyPr>
          <a:lstStyle/>
          <a:p>
            <a:pPr marL="342900" indent="-342900">
              <a:buFont typeface="Arial" panose="020B0604020202020204" pitchFamily="34" charset="0"/>
              <a:buChar char="•"/>
            </a:pPr>
            <a:r>
              <a:rPr lang="fr-FR" altLang="fr-FR" sz="1600" dirty="0">
                <a:solidFill>
                  <a:schemeClr val="tx2"/>
                </a:solidFill>
                <a:latin typeface="Myriad Pro"/>
              </a:rPr>
              <a:t>Services pétroliers :</a:t>
            </a:r>
          </a:p>
          <a:p>
            <a:pPr marL="742950" lvl="1" indent="-285750">
              <a:buFont typeface="Courier New" panose="02070309020205020404" pitchFamily="49" charset="0"/>
              <a:buChar char="o"/>
            </a:pPr>
            <a:r>
              <a:rPr lang="fr-FR" altLang="fr-FR" sz="1400" dirty="0">
                <a:solidFill>
                  <a:schemeClr val="tx2"/>
                </a:solidFill>
              </a:rPr>
              <a:t>Sous-traitants pétroliers </a:t>
            </a:r>
            <a:r>
              <a:rPr lang="fr-FR" altLang="fr-FR" sz="1400" b="1" dirty="0">
                <a:solidFill>
                  <a:srgbClr val="C00000"/>
                </a:solidFill>
              </a:rPr>
              <a:t>majoritairement implantés à Port-Gentil </a:t>
            </a:r>
            <a:r>
              <a:rPr lang="fr-FR" altLang="fr-FR" sz="1400" dirty="0">
                <a:solidFill>
                  <a:srgbClr val="C00000"/>
                </a:solidFill>
              </a:rPr>
              <a:t>dont Schlumberger, </a:t>
            </a:r>
            <a:r>
              <a:rPr lang="fr-FR" altLang="fr-FR" sz="1400" dirty="0" err="1">
                <a:solidFill>
                  <a:srgbClr val="C00000"/>
                </a:solidFill>
              </a:rPr>
              <a:t>Ortec</a:t>
            </a:r>
            <a:r>
              <a:rPr lang="fr-FR" altLang="fr-FR" sz="1400" dirty="0">
                <a:solidFill>
                  <a:srgbClr val="C00000"/>
                </a:solidFill>
              </a:rPr>
              <a:t>, ….</a:t>
            </a:r>
          </a:p>
          <a:p>
            <a:pPr marL="742950" lvl="1" indent="-285750">
              <a:buFont typeface="Courier New" panose="02070309020205020404" pitchFamily="49" charset="0"/>
              <a:buChar char="o"/>
            </a:pPr>
            <a:r>
              <a:rPr lang="fr-FR" altLang="fr-FR" sz="1400" dirty="0">
                <a:solidFill>
                  <a:schemeClr val="tx2"/>
                </a:solidFill>
              </a:rPr>
              <a:t>CA 2019 du secteur : 189 Mds FCFA</a:t>
            </a:r>
          </a:p>
          <a:p>
            <a:endParaRPr lang="fr-FR" dirty="0"/>
          </a:p>
        </p:txBody>
      </p:sp>
      <p:sp>
        <p:nvSpPr>
          <p:cNvPr id="9" name="ZoneTexte 8"/>
          <p:cNvSpPr txBox="1"/>
          <p:nvPr/>
        </p:nvSpPr>
        <p:spPr>
          <a:xfrm>
            <a:off x="4754912" y="1286669"/>
            <a:ext cx="3344059" cy="1292662"/>
          </a:xfrm>
          <a:prstGeom prst="rect">
            <a:avLst/>
          </a:prstGeom>
          <a:noFill/>
        </p:spPr>
        <p:txBody>
          <a:bodyPr wrap="square" rtlCol="0">
            <a:spAutoFit/>
          </a:bodyPr>
          <a:lstStyle/>
          <a:p>
            <a:pPr marL="342900" indent="-342900">
              <a:buFont typeface="Arial" panose="020B0604020202020204" pitchFamily="34" charset="0"/>
              <a:buChar char="•"/>
            </a:pPr>
            <a:r>
              <a:rPr lang="fr-FR" altLang="fr-FR" dirty="0">
                <a:solidFill>
                  <a:schemeClr val="tx2"/>
                </a:solidFill>
              </a:rPr>
              <a:t>Assurances :</a:t>
            </a:r>
          </a:p>
          <a:p>
            <a:pPr marL="742950" lvl="1" indent="-285750">
              <a:buFont typeface="Courier New" panose="02070309020205020404" pitchFamily="49" charset="0"/>
              <a:buChar char="o"/>
            </a:pPr>
            <a:r>
              <a:rPr lang="fr-FR" altLang="fr-FR" sz="1200" b="1" dirty="0">
                <a:solidFill>
                  <a:srgbClr val="C00000"/>
                </a:solidFill>
                <a:latin typeface="Myriad Pro"/>
              </a:rPr>
              <a:t>Onze compagnies </a:t>
            </a:r>
            <a:r>
              <a:rPr lang="fr-FR" altLang="fr-FR" sz="1200" dirty="0">
                <a:solidFill>
                  <a:schemeClr val="tx2"/>
                </a:solidFill>
                <a:latin typeface="Myriad Pro"/>
              </a:rPr>
              <a:t>pour un CA de 99,77 MDS CFA (2019)</a:t>
            </a:r>
          </a:p>
          <a:p>
            <a:pPr marL="742950" lvl="1" indent="-285750">
              <a:buFont typeface="Courier New" panose="02070309020205020404" pitchFamily="49" charset="0"/>
              <a:buChar char="o"/>
            </a:pPr>
            <a:r>
              <a:rPr lang="fr-FR" altLang="fr-FR" sz="1200" dirty="0">
                <a:solidFill>
                  <a:schemeClr val="tx2"/>
                </a:solidFill>
                <a:latin typeface="Myriad Pro"/>
              </a:rPr>
              <a:t>Secteur dominé par 4 grands groupes (ASSINCO, OGAR, NSIA, AXA).</a:t>
            </a:r>
          </a:p>
        </p:txBody>
      </p:sp>
      <p:sp>
        <p:nvSpPr>
          <p:cNvPr id="2" name="ZoneTexte 1"/>
          <p:cNvSpPr txBox="1"/>
          <p:nvPr/>
        </p:nvSpPr>
        <p:spPr>
          <a:xfrm>
            <a:off x="4754912" y="3921382"/>
            <a:ext cx="3344059" cy="2339102"/>
          </a:xfrm>
          <a:prstGeom prst="rect">
            <a:avLst/>
          </a:prstGeom>
          <a:noFill/>
        </p:spPr>
        <p:txBody>
          <a:bodyPr wrap="square" rtlCol="0">
            <a:spAutoFit/>
          </a:bodyPr>
          <a:lstStyle/>
          <a:p>
            <a:endParaRPr lang="fr-FR" dirty="0"/>
          </a:p>
          <a:p>
            <a:pPr lvl="0"/>
            <a:endParaRPr lang="fr-FR" altLang="fr-FR" dirty="0">
              <a:solidFill>
                <a:schemeClr val="tx2"/>
              </a:solidFill>
            </a:endParaRPr>
          </a:p>
          <a:p>
            <a:r>
              <a:rPr lang="fr-FR" altLang="fr-FR" sz="1600" dirty="0">
                <a:solidFill>
                  <a:schemeClr val="tx2"/>
                </a:solidFill>
                <a:latin typeface="Myriad Pro"/>
              </a:rPr>
              <a:t>	Transports et services associés :</a:t>
            </a:r>
          </a:p>
          <a:p>
            <a:pPr marL="742950" lvl="1" indent="-285750">
              <a:buFont typeface="Courier New" panose="02070309020205020404" pitchFamily="49" charset="0"/>
              <a:buChar char="o"/>
            </a:pPr>
            <a:r>
              <a:rPr lang="fr-FR" altLang="fr-FR" sz="1200" dirty="0">
                <a:solidFill>
                  <a:srgbClr val="C00000"/>
                </a:solidFill>
                <a:latin typeface="Myriad Pro"/>
              </a:rPr>
              <a:t>SETRAG, SOGATRA, BOLLORE, CMA-CGM, TRANS’URB</a:t>
            </a:r>
          </a:p>
          <a:p>
            <a:pPr lvl="1"/>
            <a:endParaRPr lang="fr-FR" altLang="fr-FR" sz="1200" dirty="0">
              <a:solidFill>
                <a:srgbClr val="C00000"/>
              </a:solidFill>
              <a:latin typeface="Myriad Pro"/>
            </a:endParaRPr>
          </a:p>
          <a:p>
            <a:pPr lvl="1"/>
            <a:r>
              <a:rPr lang="fr-FR" altLang="fr-FR" sz="1600" dirty="0">
                <a:solidFill>
                  <a:schemeClr val="tx2"/>
                </a:solidFill>
                <a:latin typeface="Myriad Pro"/>
              </a:rPr>
              <a:t>Télécommunications :</a:t>
            </a:r>
          </a:p>
          <a:p>
            <a:pPr marL="742950" lvl="1" indent="-285750">
              <a:buFont typeface="Courier New" panose="02070309020205020404" pitchFamily="49" charset="0"/>
              <a:buChar char="o"/>
            </a:pPr>
            <a:r>
              <a:rPr lang="fr-FR" altLang="fr-FR" sz="1200" b="1" dirty="0">
                <a:solidFill>
                  <a:srgbClr val="C00000"/>
                </a:solidFill>
                <a:latin typeface="Myriad Pro"/>
              </a:rPr>
              <a:t>2 opérateurs </a:t>
            </a:r>
            <a:r>
              <a:rPr lang="fr-FR" altLang="fr-FR" sz="1200" dirty="0">
                <a:solidFill>
                  <a:srgbClr val="C00000"/>
                </a:solidFill>
                <a:latin typeface="Myriad Pro"/>
              </a:rPr>
              <a:t>: Gabon Télécom/ </a:t>
            </a:r>
            <a:r>
              <a:rPr lang="fr-FR" altLang="fr-FR" sz="1200" dirty="0" err="1">
                <a:solidFill>
                  <a:srgbClr val="C00000"/>
                </a:solidFill>
                <a:latin typeface="Myriad Pro"/>
              </a:rPr>
              <a:t>Libertis</a:t>
            </a:r>
            <a:r>
              <a:rPr lang="fr-FR" altLang="fr-FR" sz="1200" dirty="0">
                <a:solidFill>
                  <a:srgbClr val="C00000"/>
                </a:solidFill>
                <a:latin typeface="Myriad Pro"/>
              </a:rPr>
              <a:t>/</a:t>
            </a:r>
            <a:r>
              <a:rPr lang="fr-FR" altLang="fr-FR" sz="1200" dirty="0" err="1">
                <a:solidFill>
                  <a:srgbClr val="C00000"/>
                </a:solidFill>
                <a:latin typeface="Myriad Pro"/>
              </a:rPr>
              <a:t>Moov</a:t>
            </a:r>
            <a:r>
              <a:rPr lang="fr-FR" altLang="fr-FR" sz="1200" dirty="0">
                <a:solidFill>
                  <a:srgbClr val="C00000"/>
                </a:solidFill>
                <a:latin typeface="Myriad Pro"/>
              </a:rPr>
              <a:t>, Airtel.</a:t>
            </a:r>
          </a:p>
          <a:p>
            <a:endParaRPr lang="fr-FR" dirty="0"/>
          </a:p>
        </p:txBody>
      </p:sp>
    </p:spTree>
    <p:extLst>
      <p:ext uri="{BB962C8B-B14F-4D97-AF65-F5344CB8AC3E}">
        <p14:creationId xmlns:p14="http://schemas.microsoft.com/office/powerpoint/2010/main" val="383295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45637"/>
            <a:ext cx="8164286" cy="1152330"/>
          </a:xfrm>
        </p:spPr>
        <p:txBody>
          <a:bodyPr/>
          <a:lstStyle/>
          <a:p>
            <a:pPr marL="0" indent="0" algn="ctr" eaLnBrk="1" hangingPunct="1">
              <a:buNone/>
            </a:pPr>
            <a:r>
              <a:rPr lang="fr-FR" altLang="fr-FR" sz="2800" b="1" dirty="0">
                <a:solidFill>
                  <a:schemeClr val="tx2"/>
                </a:solidFill>
                <a:effectLst>
                  <a:outerShdw blurRad="38100" dist="38100" dir="2700000" algn="tl">
                    <a:srgbClr val="000000">
                      <a:alpha val="43137"/>
                    </a:srgbClr>
                  </a:outerShdw>
                </a:effectLst>
                <a:latin typeface="Myriad Pro" pitchFamily="34" charset="0"/>
                <a:ea typeface="Myriad Pro" pitchFamily="34" charset="0"/>
                <a:cs typeface="Myriad Pro" pitchFamily="34" charset="0"/>
              </a:rPr>
              <a:t>GRANDS PROJETS AU GABON</a:t>
            </a:r>
          </a:p>
          <a:p>
            <a:pPr marL="0" indent="0" algn="ctr" eaLnBrk="1" hangingPunct="1">
              <a:buNone/>
            </a:pPr>
            <a:endParaRPr lang="fr-FR" altLang="fr-FR" sz="100" dirty="0">
              <a:solidFill>
                <a:schemeClr val="tx2"/>
              </a:solidFill>
              <a:latin typeface="Myriad Pro" pitchFamily="34" charset="0"/>
              <a:ea typeface="Myriad Pro" pitchFamily="34" charset="0"/>
              <a:cs typeface="Myriad Pro" pitchFamily="34" charset="0"/>
            </a:endParaRPr>
          </a:p>
          <a:p>
            <a:pPr marL="0" indent="0" algn="ctr" eaLnBrk="1" hangingPunct="1">
              <a:buNone/>
            </a:pPr>
            <a:endParaRPr lang="fr-FR" altLang="fr-FR" sz="500" dirty="0">
              <a:solidFill>
                <a:schemeClr val="tx2"/>
              </a:solidFill>
              <a:latin typeface="Myriad Pro" pitchFamily="34" charset="0"/>
              <a:ea typeface="Myriad Pro" pitchFamily="34" charset="0"/>
              <a:cs typeface="Myriad Pro" pitchFamily="34" charset="0"/>
            </a:endParaRPr>
          </a:p>
          <a:p>
            <a:pPr marL="0" indent="0" eaLnBrk="1" hangingPunct="1">
              <a:buNone/>
            </a:pPr>
            <a:r>
              <a:rPr lang="fr-FR" altLang="fr-FR" sz="2000" b="1" u="sng" dirty="0">
                <a:solidFill>
                  <a:schemeClr val="tx2"/>
                </a:solidFill>
                <a:latin typeface="Myriad Pro" pitchFamily="34" charset="0"/>
                <a:ea typeface="Myriad Pro" pitchFamily="34" charset="0"/>
                <a:cs typeface="Myriad Pro" pitchFamily="34" charset="0"/>
              </a:rPr>
              <a:t>PROJETS MULTISECTORIELS </a:t>
            </a:r>
            <a:r>
              <a:rPr lang="fr-FR" altLang="fr-FR" sz="1800" i="1" dirty="0">
                <a:solidFill>
                  <a:schemeClr val="tx2"/>
                </a:solidFill>
                <a:latin typeface="Myriad Pro" pitchFamily="34" charset="0"/>
                <a:ea typeface="Myriad Pro" pitchFamily="34" charset="0"/>
                <a:cs typeface="Myriad Pro" pitchFamily="34" charset="0"/>
              </a:rPr>
              <a:t>d</a:t>
            </a:r>
            <a:r>
              <a:rPr lang="fr-FR" altLang="fr-FR" sz="1800" i="1" dirty="0">
                <a:solidFill>
                  <a:schemeClr val="tx2"/>
                </a:solidFill>
              </a:rPr>
              <a:t>ans le cadre de la loi sur les Zones Economiques Spéciales du 18/07/2011</a:t>
            </a:r>
            <a:endParaRPr lang="fr-FR" altLang="fr-FR" sz="1800" b="1" i="1" u="sng" dirty="0">
              <a:solidFill>
                <a:schemeClr val="tx2"/>
              </a:solidFill>
              <a:latin typeface="Myriad Pro" pitchFamily="34" charset="0"/>
              <a:ea typeface="Myriad Pro" pitchFamily="34" charset="0"/>
              <a:cs typeface="Myriad Pro" pitchFamily="34" charset="0"/>
            </a:endParaRPr>
          </a:p>
          <a:p>
            <a:pPr marL="0" indent="0" algn="ctr" eaLnBrk="1" hangingPunct="1">
              <a:buNone/>
            </a:pPr>
            <a:endParaRPr lang="fr-FR" altLang="fr-FR" sz="2800" b="1" dirty="0">
              <a:solidFill>
                <a:schemeClr val="tx2"/>
              </a:solidFill>
              <a:effectLst>
                <a:outerShdw blurRad="38100" dist="38100" dir="2700000" algn="tl">
                  <a:srgbClr val="000000">
                    <a:alpha val="43137"/>
                  </a:srgbClr>
                </a:outerShdw>
              </a:effectLst>
              <a:latin typeface="Myriad Pro" pitchFamily="34" charset="0"/>
              <a:ea typeface="Myriad Pro" pitchFamily="34" charset="0"/>
              <a:cs typeface="Myriad Pro" pitchFamily="34" charset="0"/>
            </a:endParaRPr>
          </a:p>
        </p:txBody>
      </p:sp>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II. ACTEURS ET SECTEURS </a:t>
            </a:r>
          </a:p>
        </p:txBody>
      </p:sp>
      <p:sp>
        <p:nvSpPr>
          <p:cNvPr id="4" name="ZoneTexte 3"/>
          <p:cNvSpPr txBox="1"/>
          <p:nvPr/>
        </p:nvSpPr>
        <p:spPr>
          <a:xfrm>
            <a:off x="457200" y="2544239"/>
            <a:ext cx="8164286" cy="6955750"/>
          </a:xfrm>
          <a:prstGeom prst="rect">
            <a:avLst/>
          </a:prstGeom>
          <a:noFill/>
        </p:spPr>
        <p:txBody>
          <a:bodyPr wrap="square" numCol="2" rtlCol="0">
            <a:spAutoFit/>
          </a:bodyPr>
          <a:lstStyle/>
          <a:p>
            <a:pPr marL="742950" lvl="1" indent="-285750">
              <a:buFont typeface="Arial" panose="020B0604020202020204" pitchFamily="34" charset="0"/>
              <a:buChar char="•"/>
            </a:pPr>
            <a:r>
              <a:rPr lang="fr-FR" altLang="fr-FR" dirty="0">
                <a:solidFill>
                  <a:srgbClr val="C00000"/>
                </a:solidFill>
                <a:latin typeface="Myriad Pro"/>
              </a:rPr>
              <a:t>Zone Economique à Régime Privilégié de Port-Gentil initiée par </a:t>
            </a:r>
            <a:r>
              <a:rPr lang="fr-FR" altLang="fr-FR" dirty="0" err="1">
                <a:solidFill>
                  <a:srgbClr val="C00000"/>
                </a:solidFill>
                <a:latin typeface="Myriad Pro"/>
              </a:rPr>
              <a:t>Olam</a:t>
            </a:r>
            <a:r>
              <a:rPr lang="fr-FR" altLang="fr-FR" dirty="0">
                <a:solidFill>
                  <a:srgbClr val="C00000"/>
                </a:solidFill>
                <a:latin typeface="Myriad Pro"/>
              </a:rPr>
              <a:t> International</a:t>
            </a:r>
          </a:p>
          <a:p>
            <a:pPr lvl="1"/>
            <a:endParaRPr lang="fr-FR" altLang="fr-FR" b="1" dirty="0">
              <a:solidFill>
                <a:srgbClr val="C00000"/>
              </a:solidFill>
              <a:latin typeface="Myriad Pro"/>
            </a:endParaRPr>
          </a:p>
          <a:p>
            <a:pPr lvl="2"/>
            <a:r>
              <a:rPr lang="fr-FR" altLang="fr-FR" sz="1400" dirty="0">
                <a:solidFill>
                  <a:schemeClr val="tx2"/>
                </a:solidFill>
                <a:latin typeface="Myriad Pro"/>
              </a:rPr>
              <a:t>Zone terrestre et maritime :</a:t>
            </a:r>
            <a:r>
              <a:rPr lang="fr-FR" altLang="fr-FR" sz="1400" i="1" dirty="0">
                <a:solidFill>
                  <a:schemeClr val="tx2"/>
                </a:solidFill>
                <a:latin typeface="Myriad Pro"/>
              </a:rPr>
              <a:t>En cours d’</a:t>
            </a:r>
            <a:r>
              <a:rPr lang="fr-FR" altLang="ja-JP" sz="1400" i="1" dirty="0">
                <a:solidFill>
                  <a:schemeClr val="tx2"/>
                </a:solidFill>
                <a:latin typeface="Myriad Pro"/>
              </a:rPr>
              <a:t>aménagement</a:t>
            </a:r>
            <a:endParaRPr lang="fr-FR" altLang="fr-FR" sz="1400" dirty="0">
              <a:solidFill>
                <a:schemeClr val="tx2"/>
              </a:solidFill>
              <a:latin typeface="Myriad Pro"/>
            </a:endParaRPr>
          </a:p>
          <a:p>
            <a:pPr marL="1543050" lvl="3" indent="-171450">
              <a:buFont typeface="Wingdings" panose="05000000000000000000" pitchFamily="2" charset="2"/>
              <a:buChar char="§"/>
            </a:pPr>
            <a:r>
              <a:rPr lang="fr-FR" altLang="fr-FR" sz="1000" dirty="0">
                <a:solidFill>
                  <a:srgbClr val="C00000"/>
                </a:solidFill>
                <a:latin typeface="Myriad Pro"/>
              </a:rPr>
              <a:t>Transformation des ressources naturelles</a:t>
            </a:r>
          </a:p>
          <a:p>
            <a:pPr marL="1543050" lvl="3" indent="-171450">
              <a:buFont typeface="Wingdings" panose="05000000000000000000" pitchFamily="2" charset="2"/>
              <a:buChar char="§"/>
            </a:pPr>
            <a:r>
              <a:rPr lang="fr-FR" altLang="fr-FR" sz="1000" dirty="0">
                <a:solidFill>
                  <a:srgbClr val="C00000"/>
                </a:solidFill>
                <a:latin typeface="Myriad Pro"/>
              </a:rPr>
              <a:t>Prestations de services</a:t>
            </a:r>
          </a:p>
          <a:p>
            <a:pPr marL="1543050" lvl="3" indent="-171450">
              <a:buFont typeface="Wingdings" panose="05000000000000000000" pitchFamily="2" charset="2"/>
              <a:buChar char="§"/>
            </a:pPr>
            <a:r>
              <a:rPr lang="fr-FR" altLang="fr-FR" sz="1000" dirty="0">
                <a:solidFill>
                  <a:srgbClr val="C00000"/>
                </a:solidFill>
                <a:latin typeface="Myriad Pro"/>
              </a:rPr>
              <a:t>Promotion des technologies nouvelles</a:t>
            </a:r>
          </a:p>
          <a:p>
            <a:pPr marL="1543050" lvl="3" indent="-171450">
              <a:buFont typeface="Wingdings" panose="05000000000000000000" pitchFamily="2" charset="2"/>
              <a:buChar char="§"/>
            </a:pPr>
            <a:r>
              <a:rPr lang="fr-FR" altLang="fr-FR" sz="1000" dirty="0">
                <a:solidFill>
                  <a:srgbClr val="C00000"/>
                </a:solidFill>
                <a:latin typeface="Myriad Pro"/>
              </a:rPr>
              <a:t>Stockage, fabrication, </a:t>
            </a:r>
            <a:r>
              <a:rPr lang="fr-FR" altLang="ja-JP" sz="1000" dirty="0">
                <a:solidFill>
                  <a:srgbClr val="C00000"/>
                </a:solidFill>
                <a:latin typeface="Myriad Pro"/>
              </a:rPr>
              <a:t>assemblage, distribution de produits finis, de composants et autres biens</a:t>
            </a: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lvl="3"/>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1543050" lvl="3" indent="-171450">
              <a:buFont typeface="Wingdings" panose="05000000000000000000" pitchFamily="2" charset="2"/>
              <a:buChar char="§"/>
            </a:pPr>
            <a:endParaRPr lang="fr-FR" altLang="ja-JP" sz="1000" dirty="0">
              <a:solidFill>
                <a:srgbClr val="C00000"/>
              </a:solidFill>
              <a:latin typeface="Myriad Pro"/>
            </a:endParaRPr>
          </a:p>
          <a:p>
            <a:pPr marL="742950" lvl="1" indent="-285750">
              <a:buFont typeface="Arial" panose="020B0604020202020204" pitchFamily="34" charset="0"/>
              <a:buChar char="•"/>
            </a:pPr>
            <a:r>
              <a:rPr lang="fr-FR" altLang="fr-FR" dirty="0">
                <a:solidFill>
                  <a:srgbClr val="C00000"/>
                </a:solidFill>
                <a:latin typeface="Myriad Pro"/>
              </a:rPr>
              <a:t>ZERP </a:t>
            </a:r>
            <a:r>
              <a:rPr lang="fr-FR" altLang="fr-FR" dirty="0" err="1">
                <a:solidFill>
                  <a:srgbClr val="C00000"/>
                </a:solidFill>
                <a:latin typeface="Myriad Pro"/>
              </a:rPr>
              <a:t>Nkok</a:t>
            </a:r>
            <a:r>
              <a:rPr lang="fr-FR" altLang="fr-FR" dirty="0">
                <a:solidFill>
                  <a:srgbClr val="C00000"/>
                </a:solidFill>
                <a:latin typeface="Myriad Pro"/>
              </a:rPr>
              <a:t> (30 km de Libreville) initiée par </a:t>
            </a:r>
            <a:r>
              <a:rPr lang="fr-FR" altLang="fr-FR" dirty="0" err="1">
                <a:solidFill>
                  <a:srgbClr val="C00000"/>
                </a:solidFill>
                <a:latin typeface="Myriad Pro"/>
              </a:rPr>
              <a:t>Olam</a:t>
            </a:r>
            <a:r>
              <a:rPr lang="fr-FR" altLang="fr-FR" dirty="0">
                <a:solidFill>
                  <a:srgbClr val="C00000"/>
                </a:solidFill>
                <a:latin typeface="Myriad Pro"/>
              </a:rPr>
              <a:t> International</a:t>
            </a:r>
          </a:p>
          <a:p>
            <a:pPr lvl="2"/>
            <a:endParaRPr lang="fr-FR" altLang="fr-FR" sz="1400" dirty="0">
              <a:solidFill>
                <a:schemeClr val="tx2"/>
              </a:solidFill>
              <a:latin typeface="Myriad Pro"/>
            </a:endParaRPr>
          </a:p>
          <a:p>
            <a:pPr lvl="2"/>
            <a:r>
              <a:rPr lang="fr-FR" altLang="fr-FR" sz="1400" dirty="0">
                <a:solidFill>
                  <a:schemeClr val="tx2"/>
                </a:solidFill>
                <a:latin typeface="Myriad Pro"/>
              </a:rPr>
              <a:t>Zone terrestre  (opérationnelle) :</a:t>
            </a:r>
          </a:p>
          <a:p>
            <a:pPr lvl="3"/>
            <a:r>
              <a:rPr lang="fr-FR" altLang="fr-FR" sz="1000" dirty="0">
                <a:solidFill>
                  <a:srgbClr val="C00000"/>
                </a:solidFill>
                <a:latin typeface="Myriad Pro"/>
              </a:rPr>
              <a:t>Forêt et transformation du bois</a:t>
            </a:r>
          </a:p>
          <a:p>
            <a:pPr lvl="3"/>
            <a:r>
              <a:rPr lang="fr-FR" altLang="fr-FR" sz="1000" dirty="0">
                <a:solidFill>
                  <a:srgbClr val="C00000"/>
                </a:solidFill>
                <a:latin typeface="Myriad Pro"/>
              </a:rPr>
              <a:t>Agriculture, </a:t>
            </a:r>
            <a:r>
              <a:rPr lang="fr-FR" altLang="ja-JP" sz="1000" dirty="0">
                <a:solidFill>
                  <a:srgbClr val="C00000"/>
                </a:solidFill>
                <a:latin typeface="Myriad Pro"/>
              </a:rPr>
              <a:t>élevage, pêche</a:t>
            </a:r>
          </a:p>
          <a:p>
            <a:pPr lvl="3"/>
            <a:r>
              <a:rPr lang="fr-FR" altLang="ja-JP" sz="1000" dirty="0">
                <a:solidFill>
                  <a:srgbClr val="C00000"/>
                </a:solidFill>
                <a:latin typeface="Myriad Pro"/>
              </a:rPr>
              <a:t>Autres industries</a:t>
            </a:r>
          </a:p>
          <a:p>
            <a:pPr lvl="3"/>
            <a:r>
              <a:rPr lang="fr-FR" altLang="fr-FR" sz="1000" dirty="0">
                <a:solidFill>
                  <a:srgbClr val="C00000"/>
                </a:solidFill>
                <a:latin typeface="Myriad Pro"/>
              </a:rPr>
              <a:t>Prestations de services, associées ou non</a:t>
            </a:r>
          </a:p>
          <a:p>
            <a:pPr lvl="3"/>
            <a:r>
              <a:rPr lang="fr-FR" altLang="fr-FR" sz="1000" dirty="0">
                <a:solidFill>
                  <a:srgbClr val="C00000"/>
                </a:solidFill>
                <a:latin typeface="Myriad Pro"/>
              </a:rPr>
              <a:t>Travaux d</a:t>
            </a:r>
            <a:r>
              <a:rPr lang="ja-JP" altLang="fr-FR" sz="1000" dirty="0">
                <a:solidFill>
                  <a:srgbClr val="C00000"/>
                </a:solidFill>
                <a:latin typeface="Myriad Pro"/>
              </a:rPr>
              <a:t>’</a:t>
            </a:r>
            <a:r>
              <a:rPr lang="fr-FR" altLang="ja-JP" sz="1000" dirty="0">
                <a:solidFill>
                  <a:srgbClr val="C00000"/>
                </a:solidFill>
                <a:latin typeface="Myriad Pro"/>
              </a:rPr>
              <a:t>urbanisation, aménagement et construction à l</a:t>
            </a:r>
            <a:r>
              <a:rPr lang="ja-JP" altLang="fr-FR" sz="1000" dirty="0">
                <a:solidFill>
                  <a:srgbClr val="C00000"/>
                </a:solidFill>
                <a:latin typeface="Myriad Pro"/>
              </a:rPr>
              <a:t>’</a:t>
            </a:r>
            <a:r>
              <a:rPr lang="fr-FR" altLang="ja-JP" sz="1000" dirty="0">
                <a:solidFill>
                  <a:srgbClr val="C00000"/>
                </a:solidFill>
                <a:latin typeface="Myriad Pro"/>
              </a:rPr>
              <a:t>intérieur de la zone</a:t>
            </a:r>
          </a:p>
          <a:p>
            <a:pPr lvl="3"/>
            <a:endParaRPr lang="fr-FR" altLang="fr-FR" sz="1000" dirty="0">
              <a:solidFill>
                <a:srgbClr val="C00000"/>
              </a:solidFill>
              <a:latin typeface="Myriad Pro"/>
            </a:endParaRPr>
          </a:p>
          <a:p>
            <a:pPr marL="742950" lvl="1" indent="-285750">
              <a:buFont typeface="Wingdings" panose="05000000000000000000" pitchFamily="2" charset="2"/>
              <a:buChar char="Ø"/>
            </a:pPr>
            <a:r>
              <a:rPr lang="fr-FR" altLang="fr-FR" sz="1400" dirty="0">
                <a:solidFill>
                  <a:schemeClr val="tx2"/>
                </a:solidFill>
                <a:latin typeface="Myriad Pro"/>
              </a:rPr>
              <a:t>Nécessité d</a:t>
            </a:r>
            <a:r>
              <a:rPr lang="ja-JP" altLang="fr-FR" sz="1400" dirty="0">
                <a:solidFill>
                  <a:schemeClr val="tx2"/>
                </a:solidFill>
                <a:latin typeface="Myriad Pro"/>
              </a:rPr>
              <a:t>’</a:t>
            </a:r>
            <a:r>
              <a:rPr lang="fr-FR" altLang="ja-JP" sz="1400" dirty="0">
                <a:solidFill>
                  <a:schemeClr val="tx2"/>
                </a:solidFill>
                <a:latin typeface="Myriad Pro"/>
              </a:rPr>
              <a:t>un agrément délivré par l</a:t>
            </a:r>
            <a:r>
              <a:rPr lang="ja-JP" altLang="fr-FR" sz="1400" dirty="0">
                <a:solidFill>
                  <a:schemeClr val="tx2"/>
                </a:solidFill>
                <a:latin typeface="Myriad Pro"/>
              </a:rPr>
              <a:t>’</a:t>
            </a:r>
            <a:r>
              <a:rPr lang="fr-FR" altLang="ja-JP" sz="1400" dirty="0">
                <a:solidFill>
                  <a:schemeClr val="tx2"/>
                </a:solidFill>
                <a:latin typeface="Myriad Pro"/>
              </a:rPr>
              <a:t>autorité de gestion de la zone pour  s’installer dans la zone</a:t>
            </a:r>
          </a:p>
          <a:p>
            <a:pPr marL="742950" lvl="1" indent="-285750">
              <a:buFont typeface="Wingdings" panose="05000000000000000000" pitchFamily="2" charset="2"/>
              <a:buChar char="Ø"/>
            </a:pPr>
            <a:endParaRPr lang="fr-FR" altLang="ja-JP" sz="1400" dirty="0">
              <a:solidFill>
                <a:srgbClr val="0B4CB5"/>
              </a:solidFill>
              <a:latin typeface="Myriad Pro"/>
            </a:endParaRPr>
          </a:p>
          <a:p>
            <a:pPr marL="742950" lvl="1" indent="-285750">
              <a:buFont typeface="Wingdings" panose="05000000000000000000" pitchFamily="2" charset="2"/>
              <a:buChar char="Ø"/>
            </a:pPr>
            <a:r>
              <a:rPr lang="fr-FR" altLang="fr-FR" sz="1400" dirty="0">
                <a:solidFill>
                  <a:schemeClr val="tx2"/>
                </a:solidFill>
                <a:latin typeface="Myriad Pro"/>
              </a:rPr>
              <a:t>Avantages financiers, sociaux, fiscaux, douaniers</a:t>
            </a:r>
          </a:p>
          <a:p>
            <a:pPr marL="742950" lvl="1" indent="-285750">
              <a:buFont typeface="Wingdings" panose="05000000000000000000" pitchFamily="2" charset="2"/>
              <a:buChar char="Ø"/>
            </a:pPr>
            <a:endParaRPr lang="fr-FR" altLang="fr-FR" sz="1400" dirty="0">
              <a:solidFill>
                <a:schemeClr val="tx2"/>
              </a:solidFill>
              <a:latin typeface="Myriad Pro"/>
            </a:endParaRPr>
          </a:p>
          <a:p>
            <a:pPr lvl="2">
              <a:buFont typeface="Arial" panose="020B0604020202020204" pitchFamily="34" charset="0"/>
              <a:buNone/>
            </a:pPr>
            <a:endParaRPr lang="fr-FR" altLang="fr-FR" sz="1400" dirty="0">
              <a:solidFill>
                <a:srgbClr val="0B4CB5"/>
              </a:solidFill>
              <a:latin typeface="Myriad Pro"/>
            </a:endParaRPr>
          </a:p>
          <a:p>
            <a:endParaRPr lang="fr-FR" dirty="0"/>
          </a:p>
        </p:txBody>
      </p:sp>
    </p:spTree>
    <p:extLst>
      <p:ext uri="{BB962C8B-B14F-4D97-AF65-F5344CB8AC3E}">
        <p14:creationId xmlns:p14="http://schemas.microsoft.com/office/powerpoint/2010/main" val="363359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BEBA8EAE-BF5A-486C-A8C5-ECC9F3942E4B}">
                <a14:imgProps xmlns:a14="http://schemas.microsoft.com/office/drawing/2010/main">
                  <a14:imgLayer r:embed="rId3">
                    <a14:imgEffect>
                      <a14:artisticBlur radius="8"/>
                    </a14:imgEffect>
                  </a14:imgLayer>
                </a14:imgProps>
              </a:ext>
            </a:extLst>
          </a:blip>
          <a:stretch>
            <a:fillRect/>
          </a:stretch>
        </p:blipFill>
        <p:spPr>
          <a:xfrm>
            <a:off x="-636" y="0"/>
            <a:ext cx="9144636" cy="68580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773" y="439737"/>
            <a:ext cx="4679950" cy="597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057" y="4692704"/>
            <a:ext cx="1454150" cy="1725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rot="16200000">
            <a:off x="5939833" y="3105833"/>
            <a:ext cx="5520030" cy="646331"/>
          </a:xfrm>
          <a:prstGeom prst="rect">
            <a:avLst/>
          </a:prstGeom>
          <a:noFill/>
        </p:spPr>
        <p:txBody>
          <a:bodyPr wrap="square" rtlCol="0">
            <a:spAutoFit/>
          </a:bodyPr>
          <a:lstStyle/>
          <a:p>
            <a:pPr algn="ctr"/>
            <a:r>
              <a:rPr lang="fr-FR" sz="3600" dirty="0">
                <a:solidFill>
                  <a:schemeClr val="bg1"/>
                </a:solidFill>
                <a:effectLst>
                  <a:outerShdw blurRad="38100" dist="38100" dir="2700000" algn="tl">
                    <a:srgbClr val="000000">
                      <a:alpha val="43137"/>
                    </a:srgbClr>
                  </a:outerShdw>
                </a:effectLst>
                <a:latin typeface="Myriad Pro"/>
              </a:rPr>
              <a:t>Situation géographique</a:t>
            </a:r>
          </a:p>
        </p:txBody>
      </p:sp>
    </p:spTree>
    <p:extLst>
      <p:ext uri="{BB962C8B-B14F-4D97-AF65-F5344CB8AC3E}">
        <p14:creationId xmlns:p14="http://schemas.microsoft.com/office/powerpoint/2010/main" val="151662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II. ACTEURS ET SECTEURS </a:t>
            </a:r>
          </a:p>
        </p:txBody>
      </p:sp>
      <p:sp>
        <p:nvSpPr>
          <p:cNvPr id="4" name="Espace réservé du contenu 1"/>
          <p:cNvSpPr>
            <a:spLocks noGrp="1"/>
          </p:cNvSpPr>
          <p:nvPr>
            <p:ph idx="1"/>
          </p:nvPr>
        </p:nvSpPr>
        <p:spPr>
          <a:xfrm>
            <a:off x="444168" y="1376266"/>
            <a:ext cx="8229600" cy="1021702"/>
          </a:xfrm>
        </p:spPr>
        <p:txBody>
          <a:bodyPr/>
          <a:lstStyle/>
          <a:p>
            <a:pPr marL="0" indent="0" algn="ctr" eaLnBrk="1" hangingPunct="1">
              <a:buNone/>
            </a:pPr>
            <a:r>
              <a:rPr lang="fr-FR" altLang="fr-FR" sz="2800" b="1" dirty="0">
                <a:solidFill>
                  <a:schemeClr val="tx2"/>
                </a:solidFill>
                <a:effectLst>
                  <a:outerShdw blurRad="38100" dist="38100" dir="2700000" algn="tl">
                    <a:srgbClr val="000000">
                      <a:alpha val="43137"/>
                    </a:srgbClr>
                  </a:outerShdw>
                </a:effectLst>
                <a:latin typeface="Myriad Pro" pitchFamily="34" charset="0"/>
                <a:ea typeface="Myriad Pro" pitchFamily="34" charset="0"/>
                <a:cs typeface="Myriad Pro" pitchFamily="34" charset="0"/>
              </a:rPr>
              <a:t>GRANDS PROJETS AU GABON</a:t>
            </a:r>
          </a:p>
          <a:p>
            <a:pPr marL="0" indent="0" algn="ctr" eaLnBrk="1" hangingPunct="1">
              <a:buNone/>
            </a:pPr>
            <a:endParaRPr lang="fr-FR" altLang="fr-FR" sz="500" dirty="0">
              <a:solidFill>
                <a:schemeClr val="tx2"/>
              </a:solidFill>
              <a:latin typeface="Myriad Pro" pitchFamily="34" charset="0"/>
              <a:ea typeface="Myriad Pro" pitchFamily="34" charset="0"/>
              <a:cs typeface="Myriad Pro" pitchFamily="34" charset="0"/>
            </a:endParaRPr>
          </a:p>
          <a:p>
            <a:pPr marL="0" indent="0" eaLnBrk="1" hangingPunct="1">
              <a:buNone/>
            </a:pPr>
            <a:r>
              <a:rPr lang="fr-FR" altLang="fr-FR" sz="2000" b="1" u="sng" dirty="0">
                <a:solidFill>
                  <a:schemeClr val="tx2"/>
                </a:solidFill>
                <a:latin typeface="Myriad Pro" pitchFamily="34" charset="0"/>
                <a:ea typeface="Myriad Pro" pitchFamily="34" charset="0"/>
                <a:cs typeface="Myriad Pro" pitchFamily="34" charset="0"/>
              </a:rPr>
              <a:t>PROJETS SECTORIELS</a:t>
            </a:r>
          </a:p>
          <a:p>
            <a:pPr marL="0" indent="0" algn="just" eaLnBrk="1" hangingPunct="1">
              <a:buNone/>
            </a:pPr>
            <a:r>
              <a:rPr lang="fr-FR" altLang="fr-FR" sz="2000" dirty="0">
                <a:solidFill>
                  <a:schemeClr val="tx2"/>
                </a:solidFill>
                <a:latin typeface="Myriad Pro" pitchFamily="34" charset="0"/>
                <a:ea typeface="Myriad Pro" pitchFamily="34" charset="0"/>
                <a:cs typeface="Myriad Pro" pitchFamily="34" charset="0"/>
              </a:rPr>
              <a:t> </a:t>
            </a:r>
          </a:p>
          <a:p>
            <a:pPr marL="0" indent="0" eaLnBrk="1" hangingPunct="1">
              <a:buNone/>
            </a:pPr>
            <a:endParaRPr lang="fr-FR" altLang="fr-FR" sz="2000" b="1" i="1" u="sng" dirty="0">
              <a:solidFill>
                <a:schemeClr val="tx2"/>
              </a:solidFill>
              <a:latin typeface="Myriad Pro" pitchFamily="34" charset="0"/>
              <a:ea typeface="Myriad Pro" pitchFamily="34" charset="0"/>
              <a:cs typeface="Myriad Pro" pitchFamily="34" charset="0"/>
            </a:endParaRPr>
          </a:p>
          <a:p>
            <a:pPr marL="0" indent="0" eaLnBrk="1" hangingPunct="1">
              <a:buNone/>
            </a:pPr>
            <a:endParaRPr lang="fr-FR" altLang="fr-FR" sz="2000" b="1" i="1" u="sng" dirty="0">
              <a:solidFill>
                <a:schemeClr val="tx2"/>
              </a:solidFill>
              <a:latin typeface="Myriad Pro" pitchFamily="34" charset="0"/>
              <a:ea typeface="Myriad Pro" pitchFamily="34" charset="0"/>
              <a:cs typeface="Myriad Pro" pitchFamily="34" charset="0"/>
            </a:endParaRPr>
          </a:p>
          <a:p>
            <a:pPr marL="0" indent="0" algn="ctr" eaLnBrk="1" hangingPunct="1">
              <a:buNone/>
            </a:pPr>
            <a:endParaRPr lang="fr-FR" altLang="fr-FR" sz="2800" b="1" dirty="0">
              <a:solidFill>
                <a:schemeClr val="tx2"/>
              </a:solidFill>
              <a:effectLst>
                <a:outerShdw blurRad="38100" dist="38100" dir="2700000" algn="tl">
                  <a:srgbClr val="000000">
                    <a:alpha val="43137"/>
                  </a:srgbClr>
                </a:outerShdw>
              </a:effectLst>
              <a:latin typeface="Myriad Pro" pitchFamily="34" charset="0"/>
              <a:ea typeface="Myriad Pro" pitchFamily="34" charset="0"/>
              <a:cs typeface="Myriad Pro" pitchFamily="34" charset="0"/>
            </a:endParaRPr>
          </a:p>
        </p:txBody>
      </p:sp>
      <p:sp>
        <p:nvSpPr>
          <p:cNvPr id="5" name="ZoneTexte 4"/>
          <p:cNvSpPr txBox="1"/>
          <p:nvPr/>
        </p:nvSpPr>
        <p:spPr>
          <a:xfrm>
            <a:off x="748937" y="2481943"/>
            <a:ext cx="7367452" cy="4524315"/>
          </a:xfrm>
          <a:prstGeom prst="rect">
            <a:avLst/>
          </a:prstGeom>
          <a:noFill/>
        </p:spPr>
        <p:txBody>
          <a:bodyPr wrap="square" numCol="3" spcCol="360000" rtlCol="0">
            <a:spAutoFit/>
          </a:bodyPr>
          <a:lstStyle/>
          <a:p>
            <a:r>
              <a:rPr lang="fr-FR" sz="1600" b="1" dirty="0">
                <a:solidFill>
                  <a:schemeClr val="tx2"/>
                </a:solidFill>
              </a:rPr>
              <a:t>Énergie</a:t>
            </a:r>
          </a:p>
          <a:p>
            <a:endParaRPr lang="fr-FR" sz="1000" dirty="0">
              <a:solidFill>
                <a:schemeClr val="tx2"/>
              </a:solidFill>
            </a:endParaRPr>
          </a:p>
          <a:p>
            <a:pPr algn="just"/>
            <a:r>
              <a:rPr lang="fr-FR" sz="1200" dirty="0">
                <a:solidFill>
                  <a:schemeClr val="tx2"/>
                </a:solidFill>
                <a:latin typeface="Myriad Pro"/>
              </a:rPr>
              <a:t>Barrages hydroélectriques:</a:t>
            </a:r>
          </a:p>
          <a:p>
            <a:pPr algn="just"/>
            <a:endParaRPr lang="fr-FR" sz="1200" dirty="0">
              <a:solidFill>
                <a:schemeClr val="tx2"/>
              </a:solidFill>
              <a:latin typeface="Myriad Pro"/>
            </a:endParaRPr>
          </a:p>
          <a:p>
            <a:pPr marL="285750" indent="-285750" algn="just">
              <a:buFont typeface="Arial" panose="020B0604020202020204" pitchFamily="34" charset="0"/>
              <a:buChar char="•"/>
            </a:pPr>
            <a:r>
              <a:rPr lang="fr-FR" sz="1200" dirty="0" err="1">
                <a:solidFill>
                  <a:srgbClr val="C00000"/>
                </a:solidFill>
                <a:latin typeface="Myriad Pro"/>
              </a:rPr>
              <a:t>Kinguélé</a:t>
            </a:r>
            <a:r>
              <a:rPr lang="fr-FR" sz="1200" dirty="0">
                <a:solidFill>
                  <a:srgbClr val="C00000"/>
                </a:solidFill>
                <a:latin typeface="Myriad Pro"/>
              </a:rPr>
              <a:t> Aval</a:t>
            </a:r>
          </a:p>
          <a:p>
            <a:pPr marL="285750" indent="-285750" algn="just">
              <a:buFont typeface="Arial" panose="020B0604020202020204" pitchFamily="34" charset="0"/>
              <a:buChar char="•"/>
            </a:pPr>
            <a:r>
              <a:rPr lang="fr-FR" sz="1200" dirty="0">
                <a:solidFill>
                  <a:srgbClr val="C00000"/>
                </a:solidFill>
                <a:latin typeface="Myriad Pro"/>
              </a:rPr>
              <a:t>Dibwangui</a:t>
            </a:r>
          </a:p>
          <a:p>
            <a:pPr marL="285750" indent="-285750" algn="just">
              <a:buFont typeface="Arial" panose="020B0604020202020204" pitchFamily="34" charset="0"/>
              <a:buChar char="•"/>
            </a:pPr>
            <a:r>
              <a:rPr lang="fr-FR" sz="1200" dirty="0" err="1">
                <a:solidFill>
                  <a:srgbClr val="C00000"/>
                </a:solidFill>
                <a:latin typeface="Myriad Pro"/>
              </a:rPr>
              <a:t>Ngoulmendjim</a:t>
            </a:r>
            <a:endParaRPr lang="fr-FR" sz="1200" dirty="0">
              <a:solidFill>
                <a:srgbClr val="C00000"/>
              </a:solidFill>
              <a:latin typeface="Myriad Pro"/>
            </a:endParaRPr>
          </a:p>
          <a:p>
            <a:endParaRPr lang="fr-FR" sz="1600" dirty="0">
              <a:solidFill>
                <a:schemeClr val="tx2"/>
              </a:solidFill>
              <a:latin typeface="Myriad Pro"/>
            </a:endParaRPr>
          </a:p>
          <a:p>
            <a:pPr algn="just"/>
            <a:r>
              <a:rPr lang="fr-FR" sz="1200" dirty="0">
                <a:solidFill>
                  <a:schemeClr val="tx2"/>
                </a:solidFill>
                <a:latin typeface="Myriad Pro"/>
              </a:rPr>
              <a:t>Eau:</a:t>
            </a:r>
          </a:p>
          <a:p>
            <a:pPr marL="171450" indent="-171450" algn="just">
              <a:buFont typeface="Arial" panose="020B0604020202020204" pitchFamily="34" charset="0"/>
              <a:buChar char="•"/>
            </a:pPr>
            <a:r>
              <a:rPr lang="fr-FR" sz="1200" dirty="0">
                <a:solidFill>
                  <a:srgbClr val="C00000"/>
                </a:solidFill>
                <a:latin typeface="Myriad Pro"/>
              </a:rPr>
              <a:t>Ntoum7</a:t>
            </a:r>
          </a:p>
          <a:p>
            <a:endParaRPr lang="fr-FR" sz="1600" dirty="0">
              <a:solidFill>
                <a:schemeClr val="tx2"/>
              </a:solidFill>
              <a:latin typeface="Myriad Pro"/>
            </a:endParaRPr>
          </a:p>
          <a:p>
            <a:endParaRPr lang="fr-FR" sz="1600" dirty="0">
              <a:solidFill>
                <a:schemeClr val="tx2"/>
              </a:solidFill>
              <a:latin typeface="Myriad Pro"/>
            </a:endParaRPr>
          </a:p>
          <a:p>
            <a:endParaRPr lang="fr-FR" sz="1600" dirty="0">
              <a:solidFill>
                <a:schemeClr val="tx2"/>
              </a:solidFill>
              <a:latin typeface="Myriad Pro"/>
            </a:endParaRPr>
          </a:p>
          <a:p>
            <a:endParaRPr lang="fr-FR" sz="1600" dirty="0">
              <a:solidFill>
                <a:schemeClr val="tx2"/>
              </a:solidFill>
              <a:latin typeface="Myriad Pro"/>
            </a:endParaRPr>
          </a:p>
          <a:p>
            <a:endParaRPr lang="fr-FR" sz="1600" dirty="0">
              <a:solidFill>
                <a:schemeClr val="tx2"/>
              </a:solidFill>
              <a:latin typeface="Myriad Pro"/>
            </a:endParaRPr>
          </a:p>
          <a:p>
            <a:endParaRPr lang="fr-FR" sz="1600" dirty="0">
              <a:solidFill>
                <a:schemeClr val="tx2"/>
              </a:solidFill>
              <a:latin typeface="Myriad Pro"/>
            </a:endParaRPr>
          </a:p>
          <a:p>
            <a:endParaRPr lang="fr-FR" sz="1600" dirty="0">
              <a:solidFill>
                <a:schemeClr val="tx2"/>
              </a:solidFill>
              <a:latin typeface="Myriad Pro"/>
            </a:endParaRPr>
          </a:p>
          <a:p>
            <a:endParaRPr lang="fr-FR" sz="1600" dirty="0">
              <a:solidFill>
                <a:schemeClr val="tx2"/>
              </a:solidFill>
              <a:latin typeface="Myriad Pro"/>
            </a:endParaRPr>
          </a:p>
          <a:p>
            <a:endParaRPr lang="fr-FR" sz="1600" b="1" dirty="0">
              <a:solidFill>
                <a:schemeClr val="tx2"/>
              </a:solidFill>
            </a:endParaRPr>
          </a:p>
          <a:p>
            <a:endParaRPr lang="fr-FR" sz="1600" b="1" dirty="0">
              <a:solidFill>
                <a:schemeClr val="tx2"/>
              </a:solidFill>
            </a:endParaRPr>
          </a:p>
          <a:p>
            <a:r>
              <a:rPr lang="fr-FR" sz="1600" b="1" dirty="0">
                <a:solidFill>
                  <a:schemeClr val="tx2"/>
                </a:solidFill>
              </a:rPr>
              <a:t>Agriculture</a:t>
            </a:r>
            <a:endParaRPr lang="fr-FR" b="1" dirty="0">
              <a:solidFill>
                <a:schemeClr val="tx2"/>
              </a:solidFill>
            </a:endParaRPr>
          </a:p>
          <a:p>
            <a:endParaRPr lang="fr-FR" sz="1000" dirty="0">
              <a:solidFill>
                <a:schemeClr val="tx2"/>
              </a:solidFill>
            </a:endParaRPr>
          </a:p>
          <a:p>
            <a:pPr marL="285750" indent="-285750" algn="just">
              <a:buFont typeface="Arial" panose="020B0604020202020204" pitchFamily="34" charset="0"/>
              <a:buChar char="•"/>
            </a:pPr>
            <a:r>
              <a:rPr lang="fr-FR" sz="1200" dirty="0">
                <a:solidFill>
                  <a:schemeClr val="tx2"/>
                </a:solidFill>
                <a:latin typeface="Myriad Pro"/>
              </a:rPr>
              <a:t>Développement en cours des Palmiers à huile et hévéaculture (</a:t>
            </a:r>
            <a:r>
              <a:rPr lang="fr-FR" sz="1200" dirty="0" err="1">
                <a:solidFill>
                  <a:schemeClr val="tx2"/>
                </a:solidFill>
                <a:latin typeface="Myriad Pro"/>
              </a:rPr>
              <a:t>Olam</a:t>
            </a:r>
            <a:r>
              <a:rPr lang="fr-FR" sz="1200" dirty="0">
                <a:solidFill>
                  <a:schemeClr val="tx2"/>
                </a:solidFill>
                <a:latin typeface="Myriad Pro"/>
              </a:rPr>
              <a:t>)</a:t>
            </a:r>
          </a:p>
          <a:p>
            <a:pPr algn="just"/>
            <a:endParaRPr lang="fr-FR" sz="1400" dirty="0">
              <a:solidFill>
                <a:schemeClr val="tx2"/>
              </a:solidFill>
              <a:latin typeface="Myriad Pro"/>
            </a:endParaRPr>
          </a:p>
          <a:p>
            <a:pPr marL="285750" indent="-285750" algn="just">
              <a:buFont typeface="Arial" panose="020B0604020202020204" pitchFamily="34" charset="0"/>
              <a:buChar char="•"/>
            </a:pPr>
            <a:r>
              <a:rPr lang="fr-FR" sz="1200" dirty="0">
                <a:solidFill>
                  <a:srgbClr val="C00000"/>
                </a:solidFill>
                <a:latin typeface="Myriad Pro"/>
              </a:rPr>
              <a:t>Programme « GRAINE » </a:t>
            </a:r>
            <a:r>
              <a:rPr lang="fr-FR" sz="1200" dirty="0">
                <a:solidFill>
                  <a:schemeClr val="tx2"/>
                </a:solidFill>
                <a:latin typeface="Myriad Pro"/>
              </a:rPr>
              <a:t>(Olam) - développement de l’agriculture maraîchère et industrielle à travers le Gabon</a:t>
            </a:r>
          </a:p>
          <a:p>
            <a:pPr marL="285750" indent="-285750" algn="just">
              <a:buFont typeface="Arial" panose="020B0604020202020204" pitchFamily="34" charset="0"/>
              <a:buChar char="•"/>
            </a:pPr>
            <a:endParaRPr lang="fr-FR" altLang="fr-FR" sz="1200" dirty="0">
              <a:solidFill>
                <a:srgbClr val="C00000"/>
              </a:solidFill>
              <a:latin typeface="Myriad Pro"/>
            </a:endParaRPr>
          </a:p>
          <a:p>
            <a:pPr marL="285750" indent="-285750" algn="just">
              <a:buFont typeface="Arial" panose="020B0604020202020204" pitchFamily="34" charset="0"/>
              <a:buChar char="•"/>
            </a:pPr>
            <a:r>
              <a:rPr lang="fr-FR" altLang="fr-FR" sz="1200" dirty="0">
                <a:solidFill>
                  <a:srgbClr val="C00000"/>
                </a:solidFill>
                <a:latin typeface="Myriad Pro"/>
              </a:rPr>
              <a:t>5 zones agricoles à forte productivité (ZAP) créées fin 2020 </a:t>
            </a:r>
          </a:p>
          <a:p>
            <a:pPr marL="285750" indent="-285750" algn="just">
              <a:buFont typeface="Arial" panose="020B0604020202020204" pitchFamily="34" charset="0"/>
              <a:buChar char="•"/>
            </a:pPr>
            <a:endParaRPr lang="fr-FR" sz="1200" dirty="0">
              <a:solidFill>
                <a:schemeClr val="tx2"/>
              </a:solidFill>
              <a:latin typeface="Myriad Pro"/>
            </a:endParaRPr>
          </a:p>
          <a:p>
            <a:pPr lvl="0"/>
            <a:endParaRPr lang="fr-FR" sz="1600" b="1" dirty="0">
              <a:solidFill>
                <a:srgbClr val="1F497D"/>
              </a:solidFill>
            </a:endParaRPr>
          </a:p>
          <a:p>
            <a:pPr lvl="0"/>
            <a:endParaRPr lang="fr-FR" sz="1600" b="1" dirty="0">
              <a:solidFill>
                <a:srgbClr val="1F497D"/>
              </a:solidFill>
            </a:endParaRPr>
          </a:p>
          <a:p>
            <a:pPr lvl="0"/>
            <a:endParaRPr lang="fr-FR" sz="1600" b="1" dirty="0">
              <a:solidFill>
                <a:srgbClr val="1F497D"/>
              </a:solidFill>
            </a:endParaRPr>
          </a:p>
          <a:p>
            <a:pPr lvl="0"/>
            <a:endParaRPr lang="fr-FR" sz="1600" b="1" dirty="0">
              <a:solidFill>
                <a:srgbClr val="1F497D"/>
              </a:solidFill>
            </a:endParaRPr>
          </a:p>
          <a:p>
            <a:pPr lvl="0"/>
            <a:endParaRPr lang="fr-FR" sz="1600" b="1" dirty="0">
              <a:solidFill>
                <a:srgbClr val="1F497D"/>
              </a:solidFill>
            </a:endParaRPr>
          </a:p>
          <a:p>
            <a:pPr lvl="0"/>
            <a:endParaRPr lang="fr-FR" sz="1600" b="1" dirty="0">
              <a:solidFill>
                <a:srgbClr val="1F497D"/>
              </a:solidFill>
            </a:endParaRPr>
          </a:p>
          <a:p>
            <a:pPr lvl="0"/>
            <a:r>
              <a:rPr lang="fr-FR" sz="1600" b="1" dirty="0">
                <a:solidFill>
                  <a:srgbClr val="1F497D"/>
                </a:solidFill>
              </a:rPr>
              <a:t>Logement &amp; Infrastructures </a:t>
            </a:r>
          </a:p>
          <a:p>
            <a:pPr lvl="0"/>
            <a:endParaRPr lang="fr-FR" sz="1050" dirty="0">
              <a:solidFill>
                <a:prstClr val="black"/>
              </a:solidFill>
            </a:endParaRPr>
          </a:p>
          <a:p>
            <a:pPr marL="285750" lvl="0" indent="-285750" algn="just">
              <a:buFont typeface="Arial" panose="020B0604020202020204" pitchFamily="34" charset="0"/>
              <a:buChar char="•"/>
            </a:pPr>
            <a:r>
              <a:rPr lang="fr-FR" sz="1200" dirty="0">
                <a:solidFill>
                  <a:srgbClr val="1F497D"/>
                </a:solidFill>
                <a:latin typeface="Myriad Pro"/>
              </a:rPr>
              <a:t>Signature de partenariats pour le </a:t>
            </a:r>
            <a:r>
              <a:rPr lang="fr-FR" sz="1200" b="1" dirty="0">
                <a:solidFill>
                  <a:srgbClr val="1F497D"/>
                </a:solidFill>
                <a:latin typeface="Myriad Pro"/>
              </a:rPr>
              <a:t>développement de logements sociaux</a:t>
            </a:r>
            <a:r>
              <a:rPr lang="fr-FR" sz="1200" dirty="0">
                <a:solidFill>
                  <a:srgbClr val="1F497D"/>
                </a:solidFill>
                <a:latin typeface="Myriad Pro"/>
              </a:rPr>
              <a:t> économiques</a:t>
            </a:r>
          </a:p>
          <a:p>
            <a:pPr lvl="0" algn="just"/>
            <a:endParaRPr lang="fr-FR" sz="1050" dirty="0">
              <a:solidFill>
                <a:srgbClr val="1F497D"/>
              </a:solidFill>
              <a:latin typeface="Myriad Pro"/>
            </a:endParaRPr>
          </a:p>
          <a:p>
            <a:pPr marL="285750" lvl="0" indent="-285750" algn="just">
              <a:buFont typeface="Arial" panose="020B0604020202020204" pitchFamily="34" charset="0"/>
              <a:buChar char="•"/>
            </a:pPr>
            <a:r>
              <a:rPr lang="fr-FR" sz="1200" b="1" dirty="0">
                <a:solidFill>
                  <a:srgbClr val="1F497D"/>
                </a:solidFill>
                <a:latin typeface="Myriad Pro"/>
              </a:rPr>
              <a:t>Fibre optique </a:t>
            </a:r>
            <a:r>
              <a:rPr lang="fr-FR" sz="1200" dirty="0">
                <a:solidFill>
                  <a:srgbClr val="1F497D"/>
                </a:solidFill>
                <a:latin typeface="Myriad Pro"/>
              </a:rPr>
              <a:t>: Gabon rattaché à SAT 3 et ACE</a:t>
            </a:r>
          </a:p>
          <a:p>
            <a:pPr lvl="0" algn="just"/>
            <a:endParaRPr lang="fr-FR" sz="1000" dirty="0">
              <a:solidFill>
                <a:srgbClr val="1F497D"/>
              </a:solidFill>
              <a:latin typeface="Myriad Pro"/>
            </a:endParaRPr>
          </a:p>
          <a:p>
            <a:pPr marL="285750" lvl="0" indent="-285750" algn="just">
              <a:buFont typeface="Arial" panose="020B0604020202020204" pitchFamily="34" charset="0"/>
              <a:buChar char="•"/>
            </a:pPr>
            <a:r>
              <a:rPr lang="fr-FR" sz="1200" b="1" dirty="0">
                <a:solidFill>
                  <a:srgbClr val="1F497D"/>
                </a:solidFill>
                <a:latin typeface="Myriad Pro"/>
              </a:rPr>
              <a:t>Routes</a:t>
            </a:r>
            <a:r>
              <a:rPr lang="fr-FR" sz="1200" dirty="0">
                <a:solidFill>
                  <a:srgbClr val="1F497D"/>
                </a:solidFill>
                <a:latin typeface="Myriad Pro"/>
              </a:rPr>
              <a:t> : </a:t>
            </a:r>
          </a:p>
          <a:p>
            <a:pPr marL="285750" lvl="0" indent="-285750" algn="just">
              <a:buFont typeface="Arial" panose="020B0604020202020204" pitchFamily="34" charset="0"/>
              <a:buChar char="•"/>
            </a:pPr>
            <a:r>
              <a:rPr lang="fr-FR" sz="1200" dirty="0">
                <a:solidFill>
                  <a:schemeClr val="tx2"/>
                </a:solidFill>
                <a:latin typeface="Myriad Pro"/>
              </a:rPr>
              <a:t>« Transgabonaise »</a:t>
            </a:r>
          </a:p>
          <a:p>
            <a:pPr marL="285750" lvl="0" indent="-285750" algn="just">
              <a:buFont typeface="Arial" panose="020B0604020202020204" pitchFamily="34" charset="0"/>
              <a:buChar char="•"/>
            </a:pPr>
            <a:endParaRPr lang="fr-FR" sz="1200" dirty="0">
              <a:solidFill>
                <a:schemeClr val="tx2"/>
              </a:solidFill>
              <a:latin typeface="Myriad Pro"/>
            </a:endParaRPr>
          </a:p>
          <a:p>
            <a:pPr marL="285750" lvl="0" indent="-285750" algn="just">
              <a:buFont typeface="Arial" panose="020B0604020202020204" pitchFamily="34" charset="0"/>
              <a:buChar char="•"/>
            </a:pPr>
            <a:r>
              <a:rPr lang="fr-FR" sz="1200" dirty="0">
                <a:solidFill>
                  <a:schemeClr val="tx2"/>
                </a:solidFill>
                <a:latin typeface="Myriad Pro"/>
              </a:rPr>
              <a:t>Contournement de Libreville</a:t>
            </a:r>
          </a:p>
          <a:p>
            <a:pPr marL="285750" indent="-285750" algn="just">
              <a:buFont typeface="Arial" panose="020B0604020202020204" pitchFamily="34" charset="0"/>
              <a:buChar char="•"/>
            </a:pPr>
            <a:endParaRPr lang="fr-FR" sz="1400" b="1" dirty="0">
              <a:solidFill>
                <a:schemeClr val="tx2"/>
              </a:solidFill>
            </a:endParaRPr>
          </a:p>
        </p:txBody>
      </p:sp>
    </p:spTree>
    <p:extLst>
      <p:ext uri="{BB962C8B-B14F-4D97-AF65-F5344CB8AC3E}">
        <p14:creationId xmlns:p14="http://schemas.microsoft.com/office/powerpoint/2010/main" val="132435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6514" y="3960137"/>
            <a:ext cx="8260285" cy="1143000"/>
          </a:xfrm>
        </p:spPr>
        <p:txBody>
          <a:bodyPr/>
          <a:lstStyle/>
          <a:p>
            <a:r>
              <a:rPr lang="fr-FR" sz="4000" dirty="0">
                <a:solidFill>
                  <a:schemeClr val="tx2"/>
                </a:solidFill>
                <a:effectLst>
                  <a:outerShdw blurRad="38100" dist="38100" dir="2700000" algn="tl">
                    <a:srgbClr val="000000">
                      <a:alpha val="43137"/>
                    </a:srgbClr>
                  </a:outerShdw>
                </a:effectLst>
              </a:rPr>
              <a:t>III. LÉGISLATION </a:t>
            </a:r>
          </a:p>
        </p:txBody>
      </p:sp>
    </p:spTree>
    <p:extLst>
      <p:ext uri="{BB962C8B-B14F-4D97-AF65-F5344CB8AC3E}">
        <p14:creationId xmlns:p14="http://schemas.microsoft.com/office/powerpoint/2010/main" val="4166772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5861" y="1099365"/>
            <a:ext cx="8229600" cy="4922514"/>
          </a:xfrm>
        </p:spPr>
        <p:txBody>
          <a:bodyPr/>
          <a:lstStyle/>
          <a:p>
            <a:pPr marL="0" indent="0" algn="ctr">
              <a:buNone/>
            </a:pPr>
            <a:r>
              <a:rPr lang="fr-FR" b="1" dirty="0">
                <a:solidFill>
                  <a:schemeClr val="tx2"/>
                </a:solidFill>
                <a:effectLst>
                  <a:outerShdw blurRad="38100" dist="38100" dir="2700000" algn="tl">
                    <a:srgbClr val="000000">
                      <a:alpha val="43137"/>
                    </a:srgbClr>
                  </a:outerShdw>
                </a:effectLst>
              </a:rPr>
              <a:t>RÉGIME JURIDIQUE </a:t>
            </a:r>
          </a:p>
          <a:p>
            <a:pPr marL="0" indent="0" algn="just">
              <a:buNone/>
            </a:pPr>
            <a:endParaRPr lang="fr-FR" sz="2400" dirty="0">
              <a:solidFill>
                <a:schemeClr val="tx2"/>
              </a:solidFill>
            </a:endParaRPr>
          </a:p>
          <a:p>
            <a:pPr marL="0" indent="0" algn="just">
              <a:buNone/>
            </a:pPr>
            <a:endParaRPr lang="fr-FR" dirty="0">
              <a:solidFill>
                <a:schemeClr val="tx2"/>
              </a:solidFill>
            </a:endParaRPr>
          </a:p>
        </p:txBody>
      </p:sp>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III. LÉGISLATION </a:t>
            </a:r>
            <a:endParaRPr lang="fr-FR" dirty="0"/>
          </a:p>
        </p:txBody>
      </p:sp>
      <p:graphicFrame>
        <p:nvGraphicFramePr>
          <p:cNvPr id="4" name="Diagramme 3"/>
          <p:cNvGraphicFramePr/>
          <p:nvPr>
            <p:extLst>
              <p:ext uri="{D42A27DB-BD31-4B8C-83A1-F6EECF244321}">
                <p14:modId xmlns:p14="http://schemas.microsoft.com/office/powerpoint/2010/main" val="4223973598"/>
              </p:ext>
            </p:extLst>
          </p:nvPr>
        </p:nvGraphicFramePr>
        <p:xfrm>
          <a:off x="261257" y="1627279"/>
          <a:ext cx="8658808" cy="4945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968760" y="1635892"/>
            <a:ext cx="6694714" cy="2054213"/>
          </a:xfrm>
          <a:prstGeom prst="rect">
            <a:avLst/>
          </a:prstGeom>
          <a:noFill/>
        </p:spPr>
        <p:txBody>
          <a:bodyPr wrap="square" rtlCol="0">
            <a:spAutoFit/>
          </a:bodyPr>
          <a:lstStyle/>
          <a:p>
            <a:pPr defTabSz="914400" eaLnBrk="1" hangingPunct="1">
              <a:lnSpc>
                <a:spcPct val="90000"/>
              </a:lnSpc>
            </a:pPr>
            <a:r>
              <a:rPr lang="fr-FR" altLang="fr-FR" sz="1200" b="1" i="1" dirty="0">
                <a:solidFill>
                  <a:schemeClr val="tx2"/>
                </a:solidFill>
                <a:latin typeface="Myriad Pro"/>
              </a:rPr>
              <a:t>Garantie des investisseurs en matière de : </a:t>
            </a:r>
            <a:endParaRPr lang="fr-FR" sz="1200" b="1" i="1" dirty="0">
              <a:solidFill>
                <a:schemeClr val="tx2"/>
              </a:solidFill>
              <a:latin typeface="Myriad Pro"/>
            </a:endParaRPr>
          </a:p>
          <a:p>
            <a:pPr defTabSz="914400" eaLnBrk="1" hangingPunct="1">
              <a:lnSpc>
                <a:spcPct val="90000"/>
              </a:lnSpc>
            </a:pPr>
            <a:endParaRPr lang="fr-FR" altLang="fr-FR" sz="300" dirty="0">
              <a:solidFill>
                <a:schemeClr val="tx2"/>
              </a:solidFill>
              <a:latin typeface="Myriad Pro"/>
            </a:endParaRPr>
          </a:p>
          <a:p>
            <a:pPr marL="171450" indent="-171450" algn="just" defTabSz="914400" eaLnBrk="1" hangingPunct="1">
              <a:lnSpc>
                <a:spcPct val="90000"/>
              </a:lnSpc>
              <a:buFont typeface="Courier New" panose="02070309020205020404" pitchFamily="49" charset="0"/>
              <a:buChar char="o"/>
            </a:pPr>
            <a:r>
              <a:rPr lang="fr-FR" altLang="fr-FR" sz="1200" b="1" dirty="0">
                <a:solidFill>
                  <a:schemeClr val="tx2"/>
                </a:solidFill>
                <a:latin typeface="Myriad Pro"/>
              </a:rPr>
              <a:t>Droit à la propriété foncière</a:t>
            </a:r>
          </a:p>
          <a:p>
            <a:pPr marL="171450" indent="-171450" algn="just" defTabSz="914400" eaLnBrk="1" hangingPunct="1">
              <a:lnSpc>
                <a:spcPct val="90000"/>
              </a:lnSpc>
              <a:buFont typeface="Courier New" panose="02070309020205020404" pitchFamily="49" charset="0"/>
              <a:buChar char="o"/>
            </a:pPr>
            <a:r>
              <a:rPr lang="fr-FR" altLang="fr-FR" sz="1200" dirty="0">
                <a:solidFill>
                  <a:schemeClr val="tx2"/>
                </a:solidFill>
                <a:latin typeface="Myriad Pro"/>
              </a:rPr>
              <a:t>Egalité de traitement </a:t>
            </a:r>
          </a:p>
          <a:p>
            <a:pPr marL="171450" indent="-171450" algn="just" defTabSz="914400" eaLnBrk="1" hangingPunct="1">
              <a:lnSpc>
                <a:spcPct val="90000"/>
              </a:lnSpc>
              <a:buFont typeface="Courier New" panose="02070309020205020404" pitchFamily="49" charset="0"/>
              <a:buChar char="o"/>
            </a:pPr>
            <a:r>
              <a:rPr lang="fr-FR" altLang="fr-FR" sz="1200" dirty="0">
                <a:solidFill>
                  <a:schemeClr val="tx2"/>
                </a:solidFill>
                <a:latin typeface="Myriad Pro"/>
              </a:rPr>
              <a:t>Rapatriement des capitaux</a:t>
            </a:r>
          </a:p>
          <a:p>
            <a:pPr marL="171450" indent="-171450" algn="just" defTabSz="914400" eaLnBrk="1" hangingPunct="1">
              <a:lnSpc>
                <a:spcPct val="90000"/>
              </a:lnSpc>
              <a:buFont typeface="Courier New" panose="02070309020205020404" pitchFamily="49" charset="0"/>
              <a:buChar char="o"/>
            </a:pPr>
            <a:r>
              <a:rPr lang="fr-FR" altLang="fr-FR" sz="1200" b="1" dirty="0">
                <a:solidFill>
                  <a:schemeClr val="tx2"/>
                </a:solidFill>
                <a:latin typeface="Myriad Pro"/>
              </a:rPr>
              <a:t>Etat membre du CIRDI, MIGA</a:t>
            </a:r>
            <a:r>
              <a:rPr lang="fr-FR" altLang="fr-FR" sz="1200" dirty="0">
                <a:solidFill>
                  <a:schemeClr val="tx2"/>
                </a:solidFill>
                <a:latin typeface="Myriad Pro"/>
              </a:rPr>
              <a:t>, Convention de New York sur la reconnaissance des sentences arbitrales, OHADA</a:t>
            </a:r>
          </a:p>
          <a:p>
            <a:pPr marL="171450" indent="-171450" algn="just" defTabSz="914400" eaLnBrk="1" hangingPunct="1">
              <a:lnSpc>
                <a:spcPct val="90000"/>
              </a:lnSpc>
              <a:buFont typeface="Courier New" panose="02070309020205020404" pitchFamily="49" charset="0"/>
              <a:buChar char="o"/>
            </a:pPr>
            <a:r>
              <a:rPr lang="fr-FR" altLang="fr-FR" sz="1200" b="1" dirty="0">
                <a:solidFill>
                  <a:schemeClr val="tx2"/>
                </a:solidFill>
                <a:latin typeface="Myriad Pro"/>
              </a:rPr>
              <a:t>Appartenance à la CEMAC et réseau bancaire contrôlé par la COBAC</a:t>
            </a:r>
          </a:p>
          <a:p>
            <a:pPr marL="171450" indent="-171450" algn="just" defTabSz="914400" eaLnBrk="1" hangingPunct="1">
              <a:lnSpc>
                <a:spcPct val="90000"/>
              </a:lnSpc>
              <a:buFont typeface="Courier New" panose="02070309020205020404" pitchFamily="49" charset="0"/>
              <a:buChar char="o"/>
            </a:pPr>
            <a:r>
              <a:rPr lang="fr-FR" altLang="fr-FR" sz="1200" dirty="0">
                <a:solidFill>
                  <a:schemeClr val="tx2"/>
                </a:solidFill>
                <a:latin typeface="Myriad Pro"/>
              </a:rPr>
              <a:t>Appartenance à la CIMA en matière d</a:t>
            </a:r>
            <a:r>
              <a:rPr lang="ja-JP" altLang="fr-FR" sz="1200" dirty="0">
                <a:solidFill>
                  <a:schemeClr val="tx2"/>
                </a:solidFill>
                <a:latin typeface="Myriad Pro"/>
              </a:rPr>
              <a:t>’</a:t>
            </a:r>
            <a:r>
              <a:rPr lang="fr-FR" altLang="ja-JP" sz="1200" dirty="0">
                <a:solidFill>
                  <a:schemeClr val="tx2"/>
                </a:solidFill>
                <a:latin typeface="Myriad Pro"/>
              </a:rPr>
              <a:t>assurance</a:t>
            </a:r>
          </a:p>
          <a:p>
            <a:pPr marL="171450" indent="-171450" algn="just" defTabSz="914400" eaLnBrk="1" hangingPunct="1">
              <a:lnSpc>
                <a:spcPct val="90000"/>
              </a:lnSpc>
              <a:buFont typeface="Courier New" panose="02070309020205020404" pitchFamily="49" charset="0"/>
              <a:buChar char="o"/>
            </a:pPr>
            <a:r>
              <a:rPr lang="fr-FR" altLang="fr-FR" sz="1200" dirty="0">
                <a:solidFill>
                  <a:schemeClr val="tx2"/>
                </a:solidFill>
                <a:latin typeface="Myriad Pro"/>
              </a:rPr>
              <a:t>Prélèvement fiscaux sur les revenus des investissements et non sur investissements</a:t>
            </a:r>
          </a:p>
          <a:p>
            <a:pPr marL="171450" indent="-171450" algn="just" defTabSz="914400" eaLnBrk="1" hangingPunct="1">
              <a:lnSpc>
                <a:spcPct val="90000"/>
              </a:lnSpc>
              <a:buFont typeface="Courier New" panose="02070309020205020404" pitchFamily="49" charset="0"/>
              <a:buChar char="o"/>
            </a:pPr>
            <a:r>
              <a:rPr lang="fr-FR" altLang="fr-FR" sz="1200" dirty="0">
                <a:solidFill>
                  <a:schemeClr val="tx2"/>
                </a:solidFill>
                <a:latin typeface="Myriad Pro"/>
              </a:rPr>
              <a:t>Droit des affaires panafricain uniforme et modernisé OHADA</a:t>
            </a:r>
          </a:p>
          <a:p>
            <a:endParaRPr lang="fr-FR" dirty="0"/>
          </a:p>
        </p:txBody>
      </p:sp>
      <p:sp>
        <p:nvSpPr>
          <p:cNvPr id="5" name="ZoneTexte 4"/>
          <p:cNvSpPr txBox="1"/>
          <p:nvPr/>
        </p:nvSpPr>
        <p:spPr>
          <a:xfrm>
            <a:off x="1968760" y="3390958"/>
            <a:ext cx="6578081" cy="3677930"/>
          </a:xfrm>
          <a:prstGeom prst="rect">
            <a:avLst/>
          </a:prstGeom>
          <a:noFill/>
        </p:spPr>
        <p:txBody>
          <a:bodyPr wrap="square" rtlCol="0">
            <a:spAutoFit/>
          </a:bodyPr>
          <a:lstStyle/>
          <a:p>
            <a:pPr marL="171450" indent="-171450" algn="just">
              <a:buFont typeface="Courier New" panose="02070309020205020404" pitchFamily="49" charset="0"/>
              <a:buChar char="o"/>
            </a:pPr>
            <a:r>
              <a:rPr lang="fr-FR" altLang="fr-FR" sz="1200" b="1" dirty="0">
                <a:solidFill>
                  <a:schemeClr val="tx2"/>
                </a:solidFill>
                <a:latin typeface="Myriad Pro"/>
              </a:rPr>
              <a:t>Droit commercial général </a:t>
            </a:r>
            <a:r>
              <a:rPr lang="fr-FR" altLang="fr-FR" sz="1100" dirty="0">
                <a:solidFill>
                  <a:schemeClr val="tx2"/>
                </a:solidFill>
                <a:latin typeface="Myriad Pro"/>
              </a:rPr>
              <a:t>(statut du commerçant, intermédiaires du commerce, registre du commerce et du crédit mobilier, fonds de commerce, bail commercial, vente commerciale</a:t>
            </a:r>
          </a:p>
          <a:p>
            <a:pPr marL="171450" indent="-171450" algn="just">
              <a:buFont typeface="Courier New" panose="02070309020205020404" pitchFamily="49" charset="0"/>
              <a:buChar char="o"/>
            </a:pPr>
            <a:endParaRPr lang="fr-FR" altLang="fr-FR" sz="500" dirty="0">
              <a:solidFill>
                <a:schemeClr val="tx2"/>
              </a:solidFill>
              <a:latin typeface="Myriad Pro"/>
            </a:endParaRPr>
          </a:p>
          <a:p>
            <a:pPr marL="171450" indent="-171450" algn="just">
              <a:buFont typeface="Courier New" panose="02070309020205020404" pitchFamily="49" charset="0"/>
              <a:buChar char="o"/>
            </a:pPr>
            <a:r>
              <a:rPr lang="fr-FR" altLang="fr-FR" sz="1200" b="1" dirty="0">
                <a:solidFill>
                  <a:schemeClr val="tx2"/>
                </a:solidFill>
                <a:latin typeface="Myriad Pro"/>
              </a:rPr>
              <a:t>Droit des sociétés commerciales </a:t>
            </a:r>
            <a:r>
              <a:rPr lang="fr-FR" altLang="fr-FR" sz="1100" dirty="0">
                <a:solidFill>
                  <a:schemeClr val="tx2"/>
                </a:solidFill>
                <a:latin typeface="Myriad Pro"/>
              </a:rPr>
              <a:t>(SNC, SCS, SARL, SA, SAS, SEP, Société de fait, GIE)</a:t>
            </a:r>
          </a:p>
          <a:p>
            <a:pPr marL="171450" indent="-171450" algn="just">
              <a:buFont typeface="Courier New" panose="02070309020205020404" pitchFamily="49" charset="0"/>
              <a:buChar char="o"/>
            </a:pPr>
            <a:r>
              <a:rPr lang="fr-FR" altLang="fr-FR" sz="1200" dirty="0">
                <a:solidFill>
                  <a:schemeClr val="tx2"/>
                </a:solidFill>
                <a:latin typeface="Myriad Pro"/>
              </a:rPr>
              <a:t>Introduction de nouveautés suite à la révision de l’AUSCGIE, adoptée le 5 mai 2014 par l’ensemble des pays de la communauté OHADA (régime des Sociétés par Actions Simplifiées, émission de valeurs mobilières composée pour les SA, possibilité d’attribution d’actions gratuites au personnel salarié, actions de préférence) </a:t>
            </a:r>
          </a:p>
          <a:p>
            <a:pPr marL="171450" indent="-171450" algn="just">
              <a:buFont typeface="Courier New" panose="02070309020205020404" pitchFamily="49" charset="0"/>
              <a:buChar char="o"/>
            </a:pPr>
            <a:endParaRPr lang="fr-FR" altLang="fr-FR" sz="500" dirty="0">
              <a:solidFill>
                <a:schemeClr val="tx2"/>
              </a:solidFill>
              <a:latin typeface="Myriad Pro"/>
            </a:endParaRPr>
          </a:p>
          <a:p>
            <a:pPr marL="171450" indent="-171450" algn="just">
              <a:buFont typeface="Courier New" panose="02070309020205020404" pitchFamily="49" charset="0"/>
              <a:buChar char="o"/>
            </a:pPr>
            <a:r>
              <a:rPr lang="fr-FR" altLang="fr-FR" sz="1200" b="1" dirty="0">
                <a:solidFill>
                  <a:schemeClr val="tx2"/>
                </a:solidFill>
                <a:latin typeface="Myriad Pro"/>
              </a:rPr>
              <a:t>Droit comptable</a:t>
            </a:r>
          </a:p>
          <a:p>
            <a:pPr marL="171450" indent="-171450" algn="just">
              <a:buFont typeface="Courier New" panose="02070309020205020404" pitchFamily="49" charset="0"/>
              <a:buChar char="o"/>
            </a:pPr>
            <a:r>
              <a:rPr lang="fr-FR" altLang="fr-FR" sz="1200" b="1" dirty="0">
                <a:solidFill>
                  <a:schemeClr val="tx2"/>
                </a:solidFill>
                <a:latin typeface="Myriad Pro"/>
              </a:rPr>
              <a:t>Droit des coopératives</a:t>
            </a:r>
          </a:p>
          <a:p>
            <a:pPr marL="171450" indent="-171450" algn="just">
              <a:buFont typeface="Courier New" panose="02070309020205020404" pitchFamily="49" charset="0"/>
              <a:buChar char="o"/>
            </a:pPr>
            <a:r>
              <a:rPr lang="fr-FR" altLang="fr-FR" sz="1200" b="1" dirty="0">
                <a:solidFill>
                  <a:schemeClr val="tx2"/>
                </a:solidFill>
                <a:latin typeface="Myriad Pro"/>
              </a:rPr>
              <a:t>Droit de la médiation et de l’arbitrage</a:t>
            </a:r>
          </a:p>
          <a:p>
            <a:pPr marL="171450" indent="-171450" algn="just">
              <a:buFont typeface="Courier New" panose="02070309020205020404" pitchFamily="49" charset="0"/>
              <a:buChar char="o"/>
            </a:pPr>
            <a:r>
              <a:rPr lang="fr-FR" altLang="fr-FR" sz="1200" b="1" dirty="0">
                <a:solidFill>
                  <a:schemeClr val="tx2"/>
                </a:solidFill>
                <a:latin typeface="Myriad Pro"/>
              </a:rPr>
              <a:t>Droit des sûretés </a:t>
            </a:r>
            <a:r>
              <a:rPr lang="fr-FR" altLang="fr-FR" sz="1100" dirty="0">
                <a:solidFill>
                  <a:schemeClr val="tx2"/>
                </a:solidFill>
                <a:latin typeface="Myriad Pro"/>
              </a:rPr>
              <a:t>(caution, garantie à première demande, cession à titre de garantie, nantissement, gage, hypothèque) </a:t>
            </a:r>
            <a:endParaRPr lang="fr-FR" altLang="fr-FR" sz="1200" dirty="0">
              <a:solidFill>
                <a:schemeClr val="tx2"/>
              </a:solidFill>
              <a:latin typeface="Myriad Pro"/>
            </a:endParaRPr>
          </a:p>
          <a:p>
            <a:pPr marL="171450" indent="-171450" algn="just">
              <a:buFont typeface="Courier New" panose="02070309020205020404" pitchFamily="49" charset="0"/>
              <a:buChar char="o"/>
            </a:pPr>
            <a:endParaRPr lang="fr-FR" altLang="fr-FR" sz="300" dirty="0">
              <a:solidFill>
                <a:schemeClr val="tx2"/>
              </a:solidFill>
              <a:latin typeface="Myriad Pro"/>
            </a:endParaRPr>
          </a:p>
          <a:p>
            <a:pPr marL="171450" indent="-171450" algn="just">
              <a:buFont typeface="Courier New" panose="02070309020205020404" pitchFamily="49" charset="0"/>
              <a:buChar char="o"/>
            </a:pPr>
            <a:r>
              <a:rPr lang="fr-FR" altLang="fr-FR" sz="1200" b="1" dirty="0">
                <a:solidFill>
                  <a:schemeClr val="tx2"/>
                </a:solidFill>
                <a:latin typeface="Myriad Pro"/>
              </a:rPr>
              <a:t>Voies d’exécution </a:t>
            </a:r>
            <a:r>
              <a:rPr lang="fr-FR" altLang="fr-FR" sz="1200" dirty="0">
                <a:solidFill>
                  <a:schemeClr val="tx2"/>
                </a:solidFill>
                <a:latin typeface="Myriad Pro"/>
              </a:rPr>
              <a:t>(injonction de payer, action en revendication, saisies conservatoires, saisie vente, saisie attribution, procédure de distribution des deniers)</a:t>
            </a:r>
          </a:p>
          <a:p>
            <a:pPr marL="171450" indent="-171450" algn="just">
              <a:buFont typeface="Courier New" panose="02070309020205020404" pitchFamily="49" charset="0"/>
              <a:buChar char="o"/>
            </a:pPr>
            <a:r>
              <a:rPr lang="fr-FR" altLang="fr-FR" sz="1200" b="1" dirty="0">
                <a:solidFill>
                  <a:schemeClr val="tx2"/>
                </a:solidFill>
                <a:latin typeface="Myriad Pro"/>
              </a:rPr>
              <a:t>Procédures collectives </a:t>
            </a:r>
            <a:r>
              <a:rPr lang="fr-FR" altLang="fr-FR" sz="1200" dirty="0">
                <a:solidFill>
                  <a:schemeClr val="tx2"/>
                </a:solidFill>
                <a:latin typeface="Myriad Pro"/>
              </a:rPr>
              <a:t>(règlement préventif, redressement et liquidation judiciaire)</a:t>
            </a:r>
          </a:p>
          <a:p>
            <a:pPr marL="171450" indent="-171450" algn="just">
              <a:buFont typeface="Courier New" panose="02070309020205020404" pitchFamily="49" charset="0"/>
              <a:buChar char="o"/>
            </a:pPr>
            <a:r>
              <a:rPr lang="fr-FR" altLang="fr-FR" sz="1200" b="1" dirty="0">
                <a:solidFill>
                  <a:schemeClr val="tx2"/>
                </a:solidFill>
                <a:latin typeface="Myriad Pro"/>
              </a:rPr>
              <a:t>Droit du transport de marchandises par route</a:t>
            </a:r>
          </a:p>
          <a:p>
            <a:pPr marL="171450" indent="-171450">
              <a:buFont typeface="Courier New" panose="02070309020205020404" pitchFamily="49" charset="0"/>
              <a:buChar char="o"/>
            </a:pPr>
            <a:endParaRPr lang="fr-FR" altLang="fr-FR" sz="1200" dirty="0">
              <a:solidFill>
                <a:srgbClr val="0B4CB5"/>
              </a:solidFill>
            </a:endParaRPr>
          </a:p>
          <a:p>
            <a:pPr marL="285750" indent="-285750">
              <a:buFont typeface="Courier New" panose="02070309020205020404" pitchFamily="49" charset="0"/>
              <a:buChar char="o"/>
            </a:pPr>
            <a:endParaRPr lang="fr-FR" dirty="0"/>
          </a:p>
        </p:txBody>
      </p:sp>
    </p:spTree>
    <p:extLst>
      <p:ext uri="{BB962C8B-B14F-4D97-AF65-F5344CB8AC3E}">
        <p14:creationId xmlns:p14="http://schemas.microsoft.com/office/powerpoint/2010/main" val="204047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5861" y="1099365"/>
            <a:ext cx="8229600" cy="496170"/>
          </a:xfrm>
        </p:spPr>
        <p:txBody>
          <a:bodyPr/>
          <a:lstStyle/>
          <a:p>
            <a:pPr marL="0" indent="0" algn="ctr">
              <a:buNone/>
            </a:pPr>
            <a:r>
              <a:rPr lang="fr-FR" sz="2800" b="1" dirty="0">
                <a:solidFill>
                  <a:schemeClr val="tx2"/>
                </a:solidFill>
                <a:effectLst>
                  <a:outerShdw blurRad="38100" dist="38100" dir="2700000" algn="tl">
                    <a:srgbClr val="000000">
                      <a:alpha val="43137"/>
                    </a:srgbClr>
                  </a:outerShdw>
                </a:effectLst>
              </a:rPr>
              <a:t>RÉGIME FISCAL - </a:t>
            </a:r>
            <a:r>
              <a:rPr lang="fr-FR" sz="2000" b="1" u="sng" dirty="0">
                <a:solidFill>
                  <a:schemeClr val="tx2"/>
                </a:solidFill>
              </a:rPr>
              <a:t>Sociétés commerciales </a:t>
            </a:r>
          </a:p>
          <a:p>
            <a:pPr marL="0" indent="0" algn="ctr">
              <a:buNone/>
            </a:pPr>
            <a:endParaRPr lang="fr-FR" b="1" dirty="0">
              <a:solidFill>
                <a:schemeClr val="tx2"/>
              </a:solidFill>
              <a:effectLst>
                <a:outerShdw blurRad="38100" dist="38100" dir="2700000" algn="tl">
                  <a:srgbClr val="000000">
                    <a:alpha val="43137"/>
                  </a:srgbClr>
                </a:outerShdw>
              </a:effectLst>
            </a:endParaRPr>
          </a:p>
          <a:p>
            <a:pPr marL="0" indent="0" algn="just">
              <a:buNone/>
            </a:pPr>
            <a:endParaRPr lang="fr-FR" sz="1600" dirty="0">
              <a:solidFill>
                <a:schemeClr val="tx2"/>
              </a:solidFill>
            </a:endParaRPr>
          </a:p>
        </p:txBody>
      </p:sp>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III. LÉGISLATION </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275376468"/>
              </p:ext>
            </p:extLst>
          </p:nvPr>
        </p:nvGraphicFramePr>
        <p:xfrm>
          <a:off x="475861" y="1685970"/>
          <a:ext cx="8355204" cy="4724400"/>
        </p:xfrm>
        <a:graphic>
          <a:graphicData uri="http://schemas.openxmlformats.org/drawingml/2006/table">
            <a:tbl>
              <a:tblPr firstRow="1" bandRow="1">
                <a:tableStyleId>{3B4B98B0-60AC-42C2-AFA5-B58CD77FA1E5}</a:tableStyleId>
              </a:tblPr>
              <a:tblGrid>
                <a:gridCol w="2785068">
                  <a:extLst>
                    <a:ext uri="{9D8B030D-6E8A-4147-A177-3AD203B41FA5}">
                      <a16:colId xmlns:a16="http://schemas.microsoft.com/office/drawing/2014/main" val="20000"/>
                    </a:ext>
                  </a:extLst>
                </a:gridCol>
                <a:gridCol w="2785068">
                  <a:extLst>
                    <a:ext uri="{9D8B030D-6E8A-4147-A177-3AD203B41FA5}">
                      <a16:colId xmlns:a16="http://schemas.microsoft.com/office/drawing/2014/main" val="20001"/>
                    </a:ext>
                  </a:extLst>
                </a:gridCol>
                <a:gridCol w="2785068">
                  <a:extLst>
                    <a:ext uri="{9D8B030D-6E8A-4147-A177-3AD203B41FA5}">
                      <a16:colId xmlns:a16="http://schemas.microsoft.com/office/drawing/2014/main" val="20002"/>
                    </a:ext>
                  </a:extLst>
                </a:gridCol>
              </a:tblGrid>
              <a:tr h="5146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chemeClr val="tx2"/>
                          </a:solidFill>
                          <a:latin typeface="Myriad Pro"/>
                        </a:rPr>
                        <a:t>Impôt sur les sociétés (IS)</a:t>
                      </a:r>
                    </a:p>
                    <a:p>
                      <a:pPr algn="ctr"/>
                      <a:endParaRPr lang="fr-FR" sz="1400" b="0" dirty="0">
                        <a:solidFill>
                          <a:schemeClr val="tx2"/>
                        </a:solidFill>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chemeClr val="tx2"/>
                          </a:solidFill>
                          <a:latin typeface="Myriad Pro"/>
                        </a:rPr>
                        <a:t>Impôt de distribution</a:t>
                      </a:r>
                    </a:p>
                    <a:p>
                      <a:pPr algn="ctr"/>
                      <a:endParaRPr lang="fr-FR"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chemeClr val="tx2"/>
                          </a:solidFill>
                          <a:latin typeface="Myriad Pro"/>
                        </a:rPr>
                        <a:t>TVA</a:t>
                      </a:r>
                    </a:p>
                    <a:p>
                      <a:pPr algn="ctr"/>
                      <a:endParaRPr lang="fr-FR" sz="1400" dirty="0">
                        <a:solidFill>
                          <a:schemeClr val="tx2"/>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48">
                <a:tc>
                  <a:txBody>
                    <a:bodyPr/>
                    <a:lstStyle/>
                    <a:p>
                      <a:pPr lvl="0" algn="just"/>
                      <a:endParaRPr lang="fr-FR" sz="1000" dirty="0">
                        <a:solidFill>
                          <a:schemeClr val="tx2"/>
                        </a:solidFill>
                        <a:latin typeface="Myriad Pro"/>
                      </a:endParaRPr>
                    </a:p>
                    <a:p>
                      <a:pPr lvl="0" algn="just"/>
                      <a:endParaRPr lang="fr-FR" sz="1000" dirty="0">
                        <a:solidFill>
                          <a:schemeClr val="tx2"/>
                        </a:solidFill>
                        <a:latin typeface="Myriad Pro"/>
                      </a:endParaRPr>
                    </a:p>
                    <a:p>
                      <a:pPr lvl="0" algn="just"/>
                      <a:r>
                        <a:rPr lang="fr-FR" sz="1000" dirty="0">
                          <a:solidFill>
                            <a:schemeClr val="tx2"/>
                          </a:solidFill>
                          <a:latin typeface="Myriad Pro"/>
                        </a:rPr>
                        <a:t>Personnes concernées : </a:t>
                      </a:r>
                      <a:r>
                        <a:rPr lang="fr-FR" sz="1000" b="1" dirty="0">
                          <a:solidFill>
                            <a:schemeClr val="tx2"/>
                          </a:solidFill>
                          <a:latin typeface="Myriad Pro"/>
                        </a:rPr>
                        <a:t>SA, SAS, SARL, société civiles ayant une société de capitaux parmi les associés, sociétés ayant opté à l’IS </a:t>
                      </a:r>
                      <a:r>
                        <a:rPr lang="fr-FR" sz="1000" dirty="0">
                          <a:solidFill>
                            <a:schemeClr val="tx2"/>
                          </a:solidFill>
                          <a:latin typeface="Myriad Pro"/>
                        </a:rPr>
                        <a:t>(SNC, SCS, sociétés en participation, syndicats financiers), les </a:t>
                      </a:r>
                      <a:r>
                        <a:rPr lang="fr-FR" sz="1000" b="1" dirty="0">
                          <a:solidFill>
                            <a:schemeClr val="tx2"/>
                          </a:solidFill>
                          <a:latin typeface="Myriad Pro"/>
                        </a:rPr>
                        <a:t>sociétés coopératives, les établissements ou organismes publics jouissant de l’autonomie financière et/ou se livrant à des opérations à but lucratif</a:t>
                      </a:r>
                      <a:r>
                        <a:rPr lang="fr-FR" sz="1000" dirty="0">
                          <a:solidFill>
                            <a:schemeClr val="tx2"/>
                          </a:solidFill>
                          <a:latin typeface="Myriad Pro"/>
                        </a:rPr>
                        <a:t>.</a:t>
                      </a:r>
                    </a:p>
                    <a:p>
                      <a:pPr lvl="0" algn="just"/>
                      <a:endParaRPr lang="fr-FR" sz="1000" dirty="0">
                        <a:solidFill>
                          <a:schemeClr val="tx2"/>
                        </a:solidFill>
                        <a:latin typeface="Myriad Pro"/>
                      </a:endParaRPr>
                    </a:p>
                    <a:p>
                      <a:pPr lvl="0" algn="just"/>
                      <a:r>
                        <a:rPr lang="fr-FR" sz="1000" dirty="0">
                          <a:solidFill>
                            <a:schemeClr val="tx2"/>
                          </a:solidFill>
                          <a:latin typeface="Myriad Pro"/>
                        </a:rPr>
                        <a:t>Assiette : bénéfices nets (produits taxables – charges déductibles) de l’année civile</a:t>
                      </a:r>
                    </a:p>
                    <a:p>
                      <a:pPr lvl="0" algn="just"/>
                      <a:endParaRPr lang="fr-FR" sz="1000" dirty="0">
                        <a:solidFill>
                          <a:schemeClr val="tx2"/>
                        </a:solidFill>
                        <a:latin typeface="Myriad Pro"/>
                      </a:endParaRPr>
                    </a:p>
                    <a:p>
                      <a:pPr lvl="0" algn="just"/>
                      <a:r>
                        <a:rPr lang="fr-FR" sz="1000" dirty="0">
                          <a:solidFill>
                            <a:schemeClr val="tx2"/>
                          </a:solidFill>
                          <a:latin typeface="Myriad Pro"/>
                        </a:rPr>
                        <a:t>Taux : </a:t>
                      </a:r>
                      <a:r>
                        <a:rPr lang="fr-FR" sz="1000" b="1" dirty="0">
                          <a:solidFill>
                            <a:schemeClr val="tx2"/>
                          </a:solidFill>
                          <a:latin typeface="Myriad Pro"/>
                        </a:rPr>
                        <a:t>35% pour les mines et le pétrole, 30% pour les entreprises des secteurs hors-pétrole et hors-mines </a:t>
                      </a:r>
                      <a:r>
                        <a:rPr lang="fr-FR" sz="1000" dirty="0">
                          <a:solidFill>
                            <a:schemeClr val="tx2"/>
                          </a:solidFill>
                          <a:latin typeface="Myriad Pro"/>
                        </a:rPr>
                        <a:t>et à 25% pour certaines entreprises; sous réserve de l’impôt minimum forfaitaire de 1% sur le chiffre d’affaires</a:t>
                      </a:r>
                    </a:p>
                    <a:p>
                      <a:pPr lvl="0" algn="just"/>
                      <a:endParaRPr lang="fr-FR" sz="1000" dirty="0">
                        <a:solidFill>
                          <a:schemeClr val="tx2"/>
                        </a:solidFill>
                        <a:latin typeface="Myriad Pro"/>
                      </a:endParaRPr>
                    </a:p>
                    <a:p>
                      <a:pPr lvl="0" algn="just"/>
                      <a:r>
                        <a:rPr lang="fr-FR" sz="1000" dirty="0">
                          <a:solidFill>
                            <a:schemeClr val="tx2"/>
                          </a:solidFill>
                          <a:latin typeface="Myriad Pro"/>
                        </a:rPr>
                        <a:t>Régimes spécifiques incitatifs pour certains secteurs</a:t>
                      </a:r>
                    </a:p>
                    <a:p>
                      <a:endParaRPr lang="fr-FR" sz="1000" dirty="0">
                        <a:solidFill>
                          <a:schemeClr val="tx2"/>
                        </a:solidFill>
                        <a:latin typeface="Myriad Pro"/>
                      </a:endParaRPr>
                    </a:p>
                  </a:txBody>
                  <a:tcPr/>
                </a:tc>
                <a:tc>
                  <a:txBody>
                    <a:bodyPr/>
                    <a:lstStyle/>
                    <a:p>
                      <a:pPr lvl="0" algn="just"/>
                      <a:endParaRPr lang="fr-FR" altLang="fr-FR" sz="1000" dirty="0">
                        <a:solidFill>
                          <a:schemeClr val="tx2"/>
                        </a:solidFill>
                        <a:latin typeface="Myriad Pro"/>
                      </a:endParaRPr>
                    </a:p>
                    <a:p>
                      <a:pPr lvl="0" algn="just"/>
                      <a:endParaRPr lang="fr-FR" altLang="fr-FR" sz="1000" dirty="0">
                        <a:solidFill>
                          <a:schemeClr val="tx2"/>
                        </a:solidFill>
                        <a:latin typeface="Myriad Pro"/>
                      </a:endParaRPr>
                    </a:p>
                    <a:p>
                      <a:pPr lvl="0" algn="just"/>
                      <a:endParaRPr lang="fr-FR" altLang="fr-FR" sz="1000" dirty="0">
                        <a:solidFill>
                          <a:schemeClr val="tx2"/>
                        </a:solidFill>
                        <a:latin typeface="Myriad Pro"/>
                      </a:endParaRPr>
                    </a:p>
                    <a:p>
                      <a:pPr lvl="0" algn="just"/>
                      <a:r>
                        <a:rPr lang="fr-FR" altLang="fr-FR" sz="1000" dirty="0">
                          <a:solidFill>
                            <a:schemeClr val="tx2"/>
                          </a:solidFill>
                          <a:latin typeface="Myriad Pro"/>
                        </a:rPr>
                        <a:t>Champ d</a:t>
                      </a:r>
                      <a:r>
                        <a:rPr lang="ja-JP" altLang="fr-FR" sz="1000" dirty="0">
                          <a:solidFill>
                            <a:schemeClr val="tx2"/>
                          </a:solidFill>
                          <a:latin typeface="Myriad Pro"/>
                        </a:rPr>
                        <a:t>’</a:t>
                      </a:r>
                      <a:r>
                        <a:rPr lang="fr-FR" altLang="ja-JP" sz="1000" dirty="0">
                          <a:solidFill>
                            <a:schemeClr val="tx2"/>
                          </a:solidFill>
                          <a:latin typeface="Myriad Pro"/>
                        </a:rPr>
                        <a:t>application : </a:t>
                      </a:r>
                      <a:r>
                        <a:rPr lang="fr-FR" altLang="ja-JP" sz="1000" b="1" dirty="0">
                          <a:solidFill>
                            <a:schemeClr val="tx2"/>
                          </a:solidFill>
                          <a:latin typeface="Myriad Pro"/>
                        </a:rPr>
                        <a:t>revenus de capitaux mobiliers</a:t>
                      </a:r>
                      <a:r>
                        <a:rPr lang="fr-FR" altLang="ja-JP" sz="1000" dirty="0">
                          <a:solidFill>
                            <a:schemeClr val="tx2"/>
                          </a:solidFill>
                          <a:latin typeface="Myriad Pro"/>
                        </a:rPr>
                        <a:t> (dividendes, intérêts, revenus obligataires…)</a:t>
                      </a:r>
                      <a:endParaRPr lang="fr-FR" sz="1000" dirty="0">
                        <a:solidFill>
                          <a:schemeClr val="tx2"/>
                        </a:solidFill>
                        <a:latin typeface="Myriad Pro"/>
                      </a:endParaRPr>
                    </a:p>
                    <a:p>
                      <a:pPr lvl="0" algn="just"/>
                      <a:endParaRPr lang="fr-FR" sz="1000" dirty="0">
                        <a:solidFill>
                          <a:schemeClr val="tx2"/>
                        </a:solidFill>
                        <a:latin typeface="Myriad Pro"/>
                      </a:endParaRPr>
                    </a:p>
                    <a:p>
                      <a:pPr lvl="0" algn="just"/>
                      <a:r>
                        <a:rPr lang="fr-FR" altLang="fr-FR" sz="1000" b="1" dirty="0">
                          <a:solidFill>
                            <a:schemeClr val="tx2"/>
                          </a:solidFill>
                          <a:latin typeface="Myriad Pro"/>
                        </a:rPr>
                        <a:t>Prélèvement libératoire par la société distributrice sur les distributions ou paiement bruts de dividendes, intérêts et assimilés</a:t>
                      </a:r>
                    </a:p>
                    <a:p>
                      <a:pPr lvl="0" algn="just"/>
                      <a:endParaRPr lang="fr-FR" altLang="fr-FR" sz="1000" dirty="0">
                        <a:solidFill>
                          <a:schemeClr val="tx2"/>
                        </a:solidFill>
                        <a:latin typeface="Myriad Pro"/>
                      </a:endParaRPr>
                    </a:p>
                    <a:p>
                      <a:pPr lvl="0" algn="just"/>
                      <a:r>
                        <a:rPr lang="fr-FR" altLang="fr-FR" sz="1000" b="1" dirty="0">
                          <a:solidFill>
                            <a:schemeClr val="tx2"/>
                          </a:solidFill>
                          <a:latin typeface="Myriad Pro"/>
                        </a:rPr>
                        <a:t>Taux : 10 % pour les revenus des obligations à échéance d’</a:t>
                      </a:r>
                      <a:r>
                        <a:rPr lang="fr-FR" altLang="ja-JP" sz="1000" b="1" dirty="0">
                          <a:solidFill>
                            <a:schemeClr val="tx2"/>
                          </a:solidFill>
                          <a:latin typeface="Myriad Pro"/>
                        </a:rPr>
                        <a:t>au moins 5 ans; 15 % sur les intérêts de bons de caisse; 20 % dans les autres cas, sauf si distribution à sa société mère (10%) située en zone </a:t>
                      </a:r>
                      <a:r>
                        <a:rPr lang="fr-FR" altLang="ja-JP" sz="1000" b="1" dirty="0" err="1">
                          <a:solidFill>
                            <a:schemeClr val="tx2"/>
                          </a:solidFill>
                          <a:latin typeface="Myriad Pro"/>
                        </a:rPr>
                        <a:t>Cemac</a:t>
                      </a:r>
                      <a:r>
                        <a:rPr lang="fr-FR" altLang="ja-JP" sz="1000" b="1" dirty="0">
                          <a:solidFill>
                            <a:schemeClr val="tx2"/>
                          </a:solidFill>
                          <a:latin typeface="Myriad Pro"/>
                        </a:rPr>
                        <a:t> </a:t>
                      </a:r>
                      <a:r>
                        <a:rPr lang="fr-FR" altLang="ja-JP" sz="1000" dirty="0">
                          <a:solidFill>
                            <a:schemeClr val="tx2"/>
                          </a:solidFill>
                          <a:latin typeface="Myriad Pro"/>
                        </a:rPr>
                        <a:t>et hors cas du régime fiscal groupe avec réduction à 5% des distributions intra-groupe</a:t>
                      </a:r>
                    </a:p>
                    <a:p>
                      <a:pPr lvl="0" algn="just"/>
                      <a:endParaRPr lang="fr-FR" altLang="ja-JP" sz="1000" dirty="0">
                        <a:solidFill>
                          <a:schemeClr val="tx2"/>
                        </a:solidFill>
                        <a:latin typeface="Myriad Pro"/>
                      </a:endParaRPr>
                    </a:p>
                    <a:p>
                      <a:endParaRPr lang="fr-FR" sz="1000" dirty="0">
                        <a:solidFill>
                          <a:schemeClr val="tx2"/>
                        </a:solidFill>
                        <a:latin typeface="Myriad Pro"/>
                      </a:endParaRPr>
                    </a:p>
                  </a:txBody>
                  <a:tcPr/>
                </a:tc>
                <a:tc>
                  <a:txBody>
                    <a:bodyPr/>
                    <a:lstStyle/>
                    <a:p>
                      <a:pPr marL="171450" indent="-171450" algn="just">
                        <a:buFont typeface="Arial" panose="020B0604020202020204" pitchFamily="34" charset="0"/>
                        <a:buChar char="•"/>
                      </a:pPr>
                      <a:r>
                        <a:rPr lang="fr-FR" sz="900" dirty="0">
                          <a:solidFill>
                            <a:schemeClr val="tx2"/>
                          </a:solidFill>
                          <a:latin typeface="Myriad Pro"/>
                        </a:rPr>
                        <a:t>Personnes assujetties :  personnes réalisant des opérations imposables accomplies dans le cadre d’une activité économique effectuée à titre onéreux et dont le chiffre d’affaires hors taxes est d’au moins 150.000.000 FCFA (228.674 €) ou, dans certains cas limités sur option</a:t>
                      </a:r>
                    </a:p>
                    <a:p>
                      <a:pPr algn="just"/>
                      <a:endParaRPr lang="fr-FR" sz="900" dirty="0">
                        <a:solidFill>
                          <a:schemeClr val="tx2"/>
                        </a:solidFill>
                        <a:latin typeface="Myriad Pro"/>
                      </a:endParaRPr>
                    </a:p>
                    <a:p>
                      <a:pPr marL="171450" indent="-171450" algn="just">
                        <a:buFont typeface="Arial" panose="020B0604020202020204" pitchFamily="34" charset="0"/>
                        <a:buChar char="•"/>
                      </a:pPr>
                      <a:r>
                        <a:rPr lang="fr-FR" sz="900" dirty="0">
                          <a:solidFill>
                            <a:schemeClr val="tx2"/>
                          </a:solidFill>
                          <a:latin typeface="Myriad Pro"/>
                        </a:rPr>
                        <a:t>Opérations taxables : livraison de biens ou à soi-même, prestations de services ou à soi-même, importation de marchandises, subventions à caractère commercial, remises de prêts et abandons de créances, mise à la consommation et distribution de produits pétroliers, remboursements de frais avec marge, commissions des agents de voyage, opérations immobilières,….Certains biens et activités exonérées </a:t>
                      </a:r>
                    </a:p>
                    <a:p>
                      <a:pPr algn="just"/>
                      <a:endParaRPr lang="fr-FR" sz="900" dirty="0">
                        <a:solidFill>
                          <a:schemeClr val="tx2"/>
                        </a:solidFill>
                        <a:latin typeface="Myriad Pro"/>
                      </a:endParaRPr>
                    </a:p>
                    <a:p>
                      <a:pPr algn="just"/>
                      <a:r>
                        <a:rPr lang="fr-FR" sz="900" dirty="0">
                          <a:solidFill>
                            <a:schemeClr val="tx2"/>
                          </a:solidFill>
                          <a:latin typeface="Myriad Pro"/>
                        </a:rPr>
                        <a:t>Taux : </a:t>
                      </a:r>
                    </a:p>
                    <a:p>
                      <a:pPr marL="171450" indent="-171450" algn="just">
                        <a:buFont typeface="Courier New" panose="02070309020205020404" pitchFamily="49" charset="0"/>
                        <a:buChar char="o"/>
                      </a:pPr>
                      <a:r>
                        <a:rPr lang="fr-FR" sz="900" dirty="0">
                          <a:solidFill>
                            <a:schemeClr val="tx2"/>
                          </a:solidFill>
                          <a:latin typeface="Myriad Pro"/>
                        </a:rPr>
                        <a:t>Normal : 18 %</a:t>
                      </a:r>
                    </a:p>
                    <a:p>
                      <a:pPr marL="171450" indent="-171450" algn="just">
                        <a:buFont typeface="Courier New" panose="02070309020205020404" pitchFamily="49" charset="0"/>
                        <a:buChar char="o"/>
                      </a:pPr>
                      <a:r>
                        <a:rPr lang="fr-FR" sz="900" dirty="0">
                          <a:solidFill>
                            <a:schemeClr val="tx2"/>
                          </a:solidFill>
                          <a:latin typeface="Myriad Pro"/>
                        </a:rPr>
                        <a:t>Réduit : 10 % sur certains produits limités </a:t>
                      </a:r>
                    </a:p>
                    <a:p>
                      <a:pPr marL="171450" indent="-171450" algn="just">
                        <a:buFont typeface="Courier New" panose="02070309020205020404" pitchFamily="49" charset="0"/>
                        <a:buChar char="o"/>
                      </a:pPr>
                      <a:r>
                        <a:rPr lang="fr-FR" sz="900" dirty="0">
                          <a:solidFill>
                            <a:schemeClr val="tx2"/>
                          </a:solidFill>
                          <a:latin typeface="Myriad Pro"/>
                        </a:rPr>
                        <a:t>Réduit: 5% sur le ciment</a:t>
                      </a:r>
                    </a:p>
                    <a:p>
                      <a:pPr marL="171450" indent="-171450" algn="just">
                        <a:buFont typeface="Courier New" panose="02070309020205020404" pitchFamily="49" charset="0"/>
                        <a:buChar char="o"/>
                      </a:pPr>
                      <a:r>
                        <a:rPr lang="fr-FR" sz="900" dirty="0">
                          <a:solidFill>
                            <a:schemeClr val="tx2"/>
                          </a:solidFill>
                          <a:latin typeface="Myriad Pro"/>
                        </a:rPr>
                        <a:t>Zéro : exportations et transports internationaux, ravitaillements en carburant et opérations d’entretien et réparation effectuées sur les aéronefs et navires affectés au trafic international</a:t>
                      </a:r>
                    </a:p>
                    <a:p>
                      <a:pPr algn="just"/>
                      <a:r>
                        <a:rPr lang="fr-FR" sz="900" dirty="0">
                          <a:solidFill>
                            <a:schemeClr val="tx2"/>
                          </a:solidFill>
                          <a:latin typeface="Myriad Pro"/>
                        </a:rPr>
                        <a:t>Déclarations mensuelles et crédit  de TVA reportable d’un  mois sur l’autre, sauf cas exceptionnel du remboursement du crédit</a:t>
                      </a:r>
                    </a:p>
                    <a:p>
                      <a:endParaRPr lang="fr-FR" sz="900" dirty="0">
                        <a:solidFill>
                          <a:schemeClr val="tx2"/>
                        </a:solidFill>
                        <a:latin typeface="Myriad Pro"/>
                      </a:endParaRPr>
                    </a:p>
                    <a:p>
                      <a:endParaRPr lang="fr-FR" sz="900" dirty="0">
                        <a:solidFill>
                          <a:schemeClr val="tx2"/>
                        </a:solidFill>
                        <a:latin typeface="Myriad Pro"/>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032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2188" y="1145765"/>
            <a:ext cx="8229600" cy="496170"/>
          </a:xfrm>
        </p:spPr>
        <p:txBody>
          <a:bodyPr/>
          <a:lstStyle/>
          <a:p>
            <a:pPr marL="0" indent="0" algn="ctr">
              <a:buNone/>
            </a:pPr>
            <a:r>
              <a:rPr lang="fr-FR" sz="2800" b="1" dirty="0">
                <a:solidFill>
                  <a:schemeClr val="tx2"/>
                </a:solidFill>
                <a:effectLst>
                  <a:outerShdw blurRad="38100" dist="38100" dir="2700000" algn="tl">
                    <a:srgbClr val="000000">
                      <a:alpha val="43137"/>
                    </a:srgbClr>
                  </a:outerShdw>
                </a:effectLst>
              </a:rPr>
              <a:t>RÉGIME FISCAL - </a:t>
            </a:r>
            <a:r>
              <a:rPr lang="fr-FR" sz="2000" b="1" u="sng" dirty="0">
                <a:solidFill>
                  <a:schemeClr val="tx2"/>
                </a:solidFill>
              </a:rPr>
              <a:t>Sociétés commerciales, particuliers et sociétés de personnes</a:t>
            </a:r>
          </a:p>
          <a:p>
            <a:pPr marL="0" indent="0" algn="just">
              <a:buNone/>
            </a:pPr>
            <a:endParaRPr lang="fr-FR" dirty="0">
              <a:solidFill>
                <a:schemeClr val="tx2"/>
              </a:solidFill>
            </a:endParaRPr>
          </a:p>
          <a:p>
            <a:pPr marL="0" indent="0" algn="just">
              <a:buNone/>
            </a:pPr>
            <a:endParaRPr lang="fr-FR" sz="1600" dirty="0">
              <a:solidFill>
                <a:schemeClr val="tx2"/>
              </a:solidFill>
            </a:endParaRPr>
          </a:p>
        </p:txBody>
      </p:sp>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III. LÉGISLATION </a:t>
            </a:r>
            <a:endParaRPr lang="fr-FR" dirty="0"/>
          </a:p>
        </p:txBody>
      </p:sp>
      <p:sp>
        <p:nvSpPr>
          <p:cNvPr id="8" name="ZoneTexte 7"/>
          <p:cNvSpPr txBox="1"/>
          <p:nvPr/>
        </p:nvSpPr>
        <p:spPr>
          <a:xfrm>
            <a:off x="489857" y="1913752"/>
            <a:ext cx="8196943" cy="4745915"/>
          </a:xfrm>
          <a:prstGeom prst="rect">
            <a:avLst/>
          </a:prstGeom>
          <a:noFill/>
        </p:spPr>
        <p:txBody>
          <a:bodyPr wrap="square" rtlCol="0">
            <a:spAutoFit/>
          </a:bodyPr>
          <a:lstStyle/>
          <a:p>
            <a:pPr marL="742950" lvl="1" indent="-285750" algn="just" defTabSz="914400" eaLnBrk="1" hangingPunct="1">
              <a:lnSpc>
                <a:spcPct val="70000"/>
              </a:lnSpc>
              <a:buFont typeface="Arial" panose="020B0604020202020204" pitchFamily="34" charset="0"/>
              <a:buChar char="•"/>
            </a:pPr>
            <a:r>
              <a:rPr lang="fr-FR" altLang="fr-FR" sz="1600" dirty="0">
                <a:solidFill>
                  <a:srgbClr val="C00000"/>
                </a:solidFill>
                <a:latin typeface="Myriad Pro"/>
              </a:rPr>
              <a:t>Contribution sociale de solidarité (CSS) de 1% sur toutes les transactions passibles de la TVA pour tout contribuable ayant plus de 30.000.000 FCFA (HT) de chiffre d’affaires (+/- 45,700 €)</a:t>
            </a:r>
          </a:p>
          <a:p>
            <a:pPr marL="742950" lvl="1" indent="-285750" algn="just" defTabSz="914400" eaLnBrk="1" hangingPunct="1">
              <a:lnSpc>
                <a:spcPct val="70000"/>
              </a:lnSpc>
              <a:buFont typeface="Arial" panose="020B0604020202020204" pitchFamily="34" charset="0"/>
              <a:buChar char="•"/>
            </a:pPr>
            <a:r>
              <a:rPr lang="fr-FR" altLang="fr-FR" sz="1600" dirty="0">
                <a:solidFill>
                  <a:srgbClr val="C00000"/>
                </a:solidFill>
                <a:latin typeface="Myriad Pro"/>
              </a:rPr>
              <a:t>Patentes et licences selon un barème par activité</a:t>
            </a:r>
          </a:p>
          <a:p>
            <a:pPr marL="742950" lvl="1" indent="-285750" algn="just" defTabSz="914400" eaLnBrk="1" hangingPunct="1">
              <a:lnSpc>
                <a:spcPct val="70000"/>
              </a:lnSpc>
              <a:buFont typeface="Arial" panose="020B0604020202020204" pitchFamily="34" charset="0"/>
              <a:buChar char="•"/>
            </a:pPr>
            <a:r>
              <a:rPr lang="fr-FR" altLang="fr-FR" sz="1600" dirty="0">
                <a:solidFill>
                  <a:srgbClr val="C00000"/>
                </a:solidFill>
                <a:latin typeface="Myriad Pro"/>
              </a:rPr>
              <a:t>Impôts sur la propriété </a:t>
            </a:r>
          </a:p>
          <a:p>
            <a:pPr lvl="2" algn="just" defTabSz="914400" eaLnBrk="1" hangingPunct="1">
              <a:lnSpc>
                <a:spcPct val="70000"/>
              </a:lnSpc>
            </a:pPr>
            <a:r>
              <a:rPr lang="fr-FR" altLang="fr-FR" sz="1400" dirty="0">
                <a:solidFill>
                  <a:schemeClr val="tx2"/>
                </a:solidFill>
                <a:latin typeface="Myriad Pro"/>
              </a:rPr>
              <a:t>Contributions foncières des propriétés bâties</a:t>
            </a:r>
          </a:p>
          <a:p>
            <a:pPr lvl="2" algn="just" defTabSz="914400" eaLnBrk="1" hangingPunct="1">
              <a:lnSpc>
                <a:spcPct val="70000"/>
              </a:lnSpc>
            </a:pPr>
            <a:r>
              <a:rPr lang="fr-FR" altLang="fr-FR" sz="1400" dirty="0">
                <a:solidFill>
                  <a:schemeClr val="tx2"/>
                </a:solidFill>
                <a:latin typeface="Myriad Pro"/>
              </a:rPr>
              <a:t>Contributions foncières des propriétés non bâties</a:t>
            </a:r>
          </a:p>
          <a:p>
            <a:pPr lvl="2" algn="just" defTabSz="914400" eaLnBrk="1" hangingPunct="1">
              <a:lnSpc>
                <a:spcPct val="70000"/>
              </a:lnSpc>
            </a:pPr>
            <a:endParaRPr lang="fr-FR" altLang="ja-JP" sz="1000" dirty="0">
              <a:solidFill>
                <a:schemeClr val="tx2"/>
              </a:solidFill>
              <a:latin typeface="Myriad Pro"/>
            </a:endParaRPr>
          </a:p>
          <a:p>
            <a:pPr marL="742950" lvl="1" indent="-285750" algn="just" defTabSz="914400" eaLnBrk="1" hangingPunct="1">
              <a:lnSpc>
                <a:spcPct val="70000"/>
              </a:lnSpc>
              <a:buFont typeface="Arial" panose="020B0604020202020204" pitchFamily="34" charset="0"/>
              <a:buChar char="•"/>
            </a:pPr>
            <a:r>
              <a:rPr lang="fr-FR" altLang="fr-FR" sz="1600" dirty="0">
                <a:solidFill>
                  <a:srgbClr val="C00000"/>
                </a:solidFill>
                <a:latin typeface="Myriad Pro"/>
              </a:rPr>
              <a:t>IRPP : +/- système français dans les principes applicables aux personnes physiques, sociétés de personnes et assimilées</a:t>
            </a:r>
            <a:endParaRPr lang="fr-FR" altLang="fr-FR" sz="1600" dirty="0">
              <a:solidFill>
                <a:schemeClr val="tx2"/>
              </a:solidFill>
              <a:latin typeface="Myriad Pro"/>
            </a:endParaRPr>
          </a:p>
          <a:p>
            <a:pPr marL="1200150" lvl="2" indent="-285750" algn="just" defTabSz="914400" eaLnBrk="1" hangingPunct="1">
              <a:lnSpc>
                <a:spcPct val="70000"/>
              </a:lnSpc>
              <a:buFont typeface="Courier New" panose="02070309020205020404" pitchFamily="49" charset="0"/>
              <a:buChar char="o"/>
            </a:pPr>
            <a:r>
              <a:rPr lang="fr-FR" altLang="fr-FR" sz="1400" dirty="0">
                <a:solidFill>
                  <a:schemeClr val="tx2"/>
                </a:solidFill>
                <a:latin typeface="Myriad Pro"/>
              </a:rPr>
              <a:t>Traitement et salaires  avec IRPP précompté mensuellement par l’</a:t>
            </a:r>
            <a:r>
              <a:rPr lang="fr-FR" altLang="ja-JP" sz="1400" dirty="0">
                <a:solidFill>
                  <a:schemeClr val="tx2"/>
                </a:solidFill>
                <a:latin typeface="Myriad Pro"/>
              </a:rPr>
              <a:t>employeur selon le barème calculé par part de quotient familial</a:t>
            </a:r>
          </a:p>
          <a:p>
            <a:pPr marL="1200150" lvl="2" indent="-285750" algn="just" defTabSz="914400" eaLnBrk="1" hangingPunct="1">
              <a:lnSpc>
                <a:spcPct val="70000"/>
              </a:lnSpc>
              <a:buFont typeface="Courier New" panose="02070309020205020404" pitchFamily="49" charset="0"/>
              <a:buChar char="o"/>
            </a:pPr>
            <a:r>
              <a:rPr lang="fr-FR" altLang="fr-FR" sz="1400" dirty="0">
                <a:solidFill>
                  <a:schemeClr val="tx2"/>
                </a:solidFill>
                <a:latin typeface="Myriad Pro"/>
              </a:rPr>
              <a:t>Bénéfices agricoles</a:t>
            </a:r>
          </a:p>
          <a:p>
            <a:pPr marL="1200150" lvl="2" indent="-285750" algn="just" defTabSz="914400" eaLnBrk="1" hangingPunct="1">
              <a:lnSpc>
                <a:spcPct val="70000"/>
              </a:lnSpc>
              <a:buFont typeface="Courier New" panose="02070309020205020404" pitchFamily="49" charset="0"/>
              <a:buChar char="o"/>
            </a:pPr>
            <a:r>
              <a:rPr lang="fr-FR" altLang="fr-FR" sz="1400" dirty="0">
                <a:solidFill>
                  <a:schemeClr val="tx2"/>
                </a:solidFill>
                <a:latin typeface="Myriad Pro"/>
              </a:rPr>
              <a:t>Revenus de capitaux mobiliers</a:t>
            </a:r>
          </a:p>
          <a:p>
            <a:pPr marL="1200150" lvl="2" indent="-285750" algn="just" defTabSz="914400" eaLnBrk="1" hangingPunct="1">
              <a:lnSpc>
                <a:spcPct val="70000"/>
              </a:lnSpc>
              <a:buFont typeface="Courier New" panose="02070309020205020404" pitchFamily="49" charset="0"/>
              <a:buChar char="o"/>
            </a:pPr>
            <a:r>
              <a:rPr lang="fr-FR" altLang="fr-FR" sz="1400" dirty="0">
                <a:solidFill>
                  <a:schemeClr val="tx2"/>
                </a:solidFill>
                <a:latin typeface="Myriad Pro"/>
              </a:rPr>
              <a:t>Revenus fonciers</a:t>
            </a:r>
          </a:p>
          <a:p>
            <a:pPr marL="1200150" lvl="2" indent="-285750" algn="just" defTabSz="914400" eaLnBrk="1" hangingPunct="1">
              <a:lnSpc>
                <a:spcPct val="70000"/>
              </a:lnSpc>
              <a:buFont typeface="Courier New" panose="02070309020205020404" pitchFamily="49" charset="0"/>
              <a:buChar char="o"/>
            </a:pPr>
            <a:r>
              <a:rPr lang="fr-FR" altLang="fr-FR" sz="1400" dirty="0">
                <a:solidFill>
                  <a:schemeClr val="tx2"/>
                </a:solidFill>
                <a:latin typeface="Myriad Pro"/>
              </a:rPr>
              <a:t>Bénéfices industriels et commerciaux</a:t>
            </a:r>
          </a:p>
          <a:p>
            <a:pPr marL="1200150" lvl="2" indent="-285750" algn="just" defTabSz="914400" eaLnBrk="1" hangingPunct="1">
              <a:lnSpc>
                <a:spcPct val="70000"/>
              </a:lnSpc>
              <a:buFont typeface="Courier New" panose="02070309020205020404" pitchFamily="49" charset="0"/>
              <a:buChar char="o"/>
            </a:pPr>
            <a:r>
              <a:rPr lang="fr-FR" altLang="fr-FR" sz="1400" dirty="0">
                <a:solidFill>
                  <a:schemeClr val="tx2"/>
                </a:solidFill>
                <a:latin typeface="Myriad Pro"/>
              </a:rPr>
              <a:t>Bénéfices non commerciaux</a:t>
            </a:r>
          </a:p>
          <a:p>
            <a:pPr marL="1200150" lvl="2" indent="-285750" algn="just" defTabSz="914400" eaLnBrk="1" hangingPunct="1">
              <a:lnSpc>
                <a:spcPct val="70000"/>
              </a:lnSpc>
              <a:buFont typeface="Courier New" panose="02070309020205020404" pitchFamily="49" charset="0"/>
              <a:buChar char="o"/>
            </a:pPr>
            <a:r>
              <a:rPr lang="fr-FR" altLang="fr-FR" sz="1400" dirty="0">
                <a:solidFill>
                  <a:schemeClr val="tx2"/>
                </a:solidFill>
                <a:latin typeface="Myriad Pro"/>
              </a:rPr>
              <a:t>Revenus globaux ensuite taxés par part entre 0 et 35 % (pour la tranche supérieure à 11.000.000 FCFA (16.720 €), selon déclaration fiscale établie par foyer à déposer avant le 1er mars de chaque année</a:t>
            </a:r>
            <a:endParaRPr lang="fr-FR" altLang="fr-FR" sz="1600" dirty="0">
              <a:solidFill>
                <a:schemeClr val="tx2"/>
              </a:solidFill>
              <a:latin typeface="Myriad Pro"/>
            </a:endParaRPr>
          </a:p>
          <a:p>
            <a:pPr marL="742950" lvl="1" indent="-285750" algn="just" defTabSz="914400" eaLnBrk="1" hangingPunct="1">
              <a:lnSpc>
                <a:spcPct val="70000"/>
              </a:lnSpc>
              <a:buFont typeface="Arial" panose="020B0604020202020204" pitchFamily="34" charset="0"/>
              <a:buChar char="•"/>
            </a:pPr>
            <a:r>
              <a:rPr lang="fr-FR" altLang="fr-FR" sz="1600" dirty="0">
                <a:solidFill>
                  <a:srgbClr val="C00000"/>
                </a:solidFill>
                <a:latin typeface="Myriad Pro"/>
              </a:rPr>
              <a:t>TCS : 5% précompté mensuellement par l’</a:t>
            </a:r>
            <a:r>
              <a:rPr lang="fr-FR" altLang="ja-JP" sz="1600" dirty="0">
                <a:solidFill>
                  <a:srgbClr val="C00000"/>
                </a:solidFill>
                <a:latin typeface="Myriad Pro"/>
              </a:rPr>
              <a:t>employeur sur les salaires et assimilés</a:t>
            </a:r>
          </a:p>
          <a:p>
            <a:pPr marL="742950" lvl="1" indent="-285750" algn="just" defTabSz="914400" eaLnBrk="1" hangingPunct="1">
              <a:lnSpc>
                <a:spcPct val="70000"/>
              </a:lnSpc>
              <a:buFont typeface="Arial" panose="020B0604020202020204" pitchFamily="34" charset="0"/>
              <a:buChar char="•"/>
            </a:pPr>
            <a:r>
              <a:rPr lang="fr-FR" altLang="ja-JP" sz="1600" dirty="0">
                <a:solidFill>
                  <a:srgbClr val="C00000"/>
                </a:solidFill>
                <a:latin typeface="Myriad Pro"/>
              </a:rPr>
              <a:t>Contribution à la formation professionnelle de 0,5% de la masse salariale annuelle précomptée mensuellement par les entreprises</a:t>
            </a:r>
          </a:p>
          <a:p>
            <a:pPr marL="742950" lvl="1" indent="-285750" algn="just" defTabSz="914400" eaLnBrk="1" hangingPunct="1">
              <a:lnSpc>
                <a:spcPct val="70000"/>
              </a:lnSpc>
              <a:buFont typeface="Arial" panose="020B0604020202020204" pitchFamily="34" charset="0"/>
              <a:buChar char="•"/>
            </a:pPr>
            <a:r>
              <a:rPr lang="fr-FR" altLang="fr-FR" sz="1600" dirty="0">
                <a:solidFill>
                  <a:srgbClr val="C00000"/>
                </a:solidFill>
                <a:latin typeface="Myriad Pro"/>
              </a:rPr>
              <a:t>Droits de timbre et d</a:t>
            </a:r>
            <a:r>
              <a:rPr lang="ja-JP" altLang="fr-FR" sz="1600" dirty="0">
                <a:solidFill>
                  <a:srgbClr val="C00000"/>
                </a:solidFill>
                <a:latin typeface="Myriad Pro"/>
              </a:rPr>
              <a:t>’</a:t>
            </a:r>
            <a:r>
              <a:rPr lang="fr-FR" altLang="ja-JP" sz="1600" dirty="0">
                <a:solidFill>
                  <a:srgbClr val="C00000"/>
                </a:solidFill>
                <a:latin typeface="Myriad Pro"/>
              </a:rPr>
              <a:t>enregistrement exonérés, fixe ou variables selon les types d</a:t>
            </a:r>
            <a:r>
              <a:rPr lang="ja-JP" altLang="fr-FR" sz="1600" dirty="0">
                <a:solidFill>
                  <a:srgbClr val="C00000"/>
                </a:solidFill>
                <a:latin typeface="Myriad Pro"/>
              </a:rPr>
              <a:t>’</a:t>
            </a:r>
            <a:r>
              <a:rPr lang="fr-FR" altLang="ja-JP" sz="1600" dirty="0">
                <a:solidFill>
                  <a:srgbClr val="C00000"/>
                </a:solidFill>
                <a:latin typeface="Myriad Pro"/>
              </a:rPr>
              <a:t>actes à enregistre</a:t>
            </a:r>
          </a:p>
          <a:p>
            <a:pPr marL="742950" lvl="1" indent="-285750" algn="just" defTabSz="914400" eaLnBrk="1" hangingPunct="1">
              <a:lnSpc>
                <a:spcPct val="70000"/>
              </a:lnSpc>
              <a:buFont typeface="Arial" panose="020B0604020202020204" pitchFamily="34" charset="0"/>
              <a:buChar char="•"/>
            </a:pPr>
            <a:r>
              <a:rPr lang="fr-FR" altLang="fr-FR" sz="1600" dirty="0">
                <a:solidFill>
                  <a:srgbClr val="C00000"/>
                </a:solidFill>
                <a:latin typeface="Myriad Pro"/>
              </a:rPr>
              <a:t>Régimes spécifiques incitatifs pour certains secteurs ou projets spécifiques : ZERP, transformation du bois, mine, pétrole, ciment, agriculture, tourisme, promotion immobilière, PPP, grands ensembles industriels, </a:t>
            </a:r>
            <a:r>
              <a:rPr lang="fr-FR" altLang="fr-FR" sz="1600" dirty="0" err="1">
                <a:solidFill>
                  <a:srgbClr val="C00000"/>
                </a:solidFill>
                <a:latin typeface="Myriad Pro"/>
              </a:rPr>
              <a:t>PMEs</a:t>
            </a:r>
            <a:r>
              <a:rPr lang="fr-FR" altLang="fr-FR" sz="1600" dirty="0">
                <a:solidFill>
                  <a:srgbClr val="C00000"/>
                </a:solidFill>
                <a:latin typeface="Myriad Pro"/>
              </a:rPr>
              <a:t>, …</a:t>
            </a:r>
          </a:p>
        </p:txBody>
      </p:sp>
    </p:spTree>
    <p:extLst>
      <p:ext uri="{BB962C8B-B14F-4D97-AF65-F5344CB8AC3E}">
        <p14:creationId xmlns:p14="http://schemas.microsoft.com/office/powerpoint/2010/main" val="745485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92188" y="1145765"/>
            <a:ext cx="8229600" cy="496170"/>
          </a:xfrm>
        </p:spPr>
        <p:txBody>
          <a:bodyPr/>
          <a:lstStyle/>
          <a:p>
            <a:pPr marL="0" indent="0" algn="ctr">
              <a:buNone/>
            </a:pPr>
            <a:r>
              <a:rPr lang="fr-FR" sz="2800" b="1" dirty="0">
                <a:solidFill>
                  <a:schemeClr val="tx2"/>
                </a:solidFill>
                <a:effectLst>
                  <a:outerShdw blurRad="38100" dist="38100" dir="2700000" algn="tl">
                    <a:srgbClr val="000000">
                      <a:alpha val="43137"/>
                    </a:srgbClr>
                  </a:outerShdw>
                </a:effectLst>
              </a:rPr>
              <a:t>RÉGIME DOUANIER</a:t>
            </a:r>
            <a:endParaRPr lang="fr-FR" dirty="0">
              <a:solidFill>
                <a:schemeClr val="tx2"/>
              </a:solidFill>
            </a:endParaRPr>
          </a:p>
          <a:p>
            <a:pPr marL="0" indent="0" algn="just">
              <a:buNone/>
            </a:pPr>
            <a:endParaRPr lang="fr-FR" sz="1600" dirty="0">
              <a:solidFill>
                <a:schemeClr val="tx2"/>
              </a:solidFill>
            </a:endParaRPr>
          </a:p>
        </p:txBody>
      </p:sp>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III. LÉGISLATION </a:t>
            </a:r>
            <a:endParaRPr lang="fr-FR" dirty="0"/>
          </a:p>
        </p:txBody>
      </p:sp>
      <p:sp>
        <p:nvSpPr>
          <p:cNvPr id="8" name="ZoneTexte 7"/>
          <p:cNvSpPr txBox="1"/>
          <p:nvPr/>
        </p:nvSpPr>
        <p:spPr>
          <a:xfrm>
            <a:off x="508516" y="1688335"/>
            <a:ext cx="8196943" cy="4878387"/>
          </a:xfrm>
          <a:prstGeom prst="rect">
            <a:avLst/>
          </a:prstGeom>
          <a:noFill/>
        </p:spPr>
        <p:txBody>
          <a:bodyPr wrap="square" rtlCol="0">
            <a:spAutoFit/>
          </a:bodyPr>
          <a:lstStyle/>
          <a:p>
            <a:pPr marL="0" indent="0" algn="just" defTabSz="914400" eaLnBrk="1" hangingPunct="1">
              <a:lnSpc>
                <a:spcPct val="80000"/>
              </a:lnSpc>
              <a:buFont typeface="Arial" panose="020B0604020202020204" pitchFamily="34" charset="0"/>
              <a:buNone/>
            </a:pPr>
            <a:r>
              <a:rPr lang="fr-FR" altLang="fr-FR" sz="2200" dirty="0">
                <a:solidFill>
                  <a:schemeClr val="tx2"/>
                </a:solidFill>
              </a:rPr>
              <a:t>Source : Code des douanes de la CEMAC (Cameroun, Centrafrique, Congo Brazza, Gabon, Guinée Equatoriale, Tchad)</a:t>
            </a:r>
          </a:p>
          <a:p>
            <a:pPr marL="0" indent="0" algn="just" defTabSz="914400" eaLnBrk="1" hangingPunct="1">
              <a:lnSpc>
                <a:spcPct val="80000"/>
              </a:lnSpc>
              <a:buFont typeface="Arial" panose="020B0604020202020204" pitchFamily="34" charset="0"/>
              <a:buNone/>
            </a:pPr>
            <a:endParaRPr lang="fr-FR" altLang="fr-FR" sz="1400" dirty="0">
              <a:solidFill>
                <a:srgbClr val="800000"/>
              </a:solidFill>
            </a:endParaRPr>
          </a:p>
          <a:p>
            <a:pPr marL="742950" lvl="1" indent="-285750" algn="just" defTabSz="914400" eaLnBrk="1" hangingPunct="1">
              <a:lnSpc>
                <a:spcPct val="80000"/>
              </a:lnSpc>
              <a:buFont typeface="Arial" panose="020B0604020202020204" pitchFamily="34" charset="0"/>
              <a:buChar char="•"/>
            </a:pPr>
            <a:r>
              <a:rPr lang="fr-FR" altLang="fr-FR" dirty="0">
                <a:solidFill>
                  <a:srgbClr val="C00000"/>
                </a:solidFill>
              </a:rPr>
              <a:t>Intégration des principes de la valeur transactionnelle (valeur de marché entre vendeur et acheteurs indépendants) pour l</a:t>
            </a:r>
            <a:r>
              <a:rPr lang="ja-JP" altLang="fr-FR">
                <a:solidFill>
                  <a:srgbClr val="C00000"/>
                </a:solidFill>
              </a:rPr>
              <a:t>’</a:t>
            </a:r>
            <a:r>
              <a:rPr lang="fr-FR" altLang="ja-JP" dirty="0">
                <a:solidFill>
                  <a:srgbClr val="C00000"/>
                </a:solidFill>
              </a:rPr>
              <a:t>évaluation en douane</a:t>
            </a:r>
          </a:p>
          <a:p>
            <a:pPr marL="742950" lvl="1" indent="-285750" algn="just" defTabSz="914400" eaLnBrk="1" hangingPunct="1">
              <a:lnSpc>
                <a:spcPct val="80000"/>
              </a:lnSpc>
              <a:buFont typeface="Arial" panose="020B0604020202020204" pitchFamily="34" charset="0"/>
              <a:buChar char="•"/>
            </a:pPr>
            <a:endParaRPr lang="fr-FR" altLang="ja-JP" dirty="0">
              <a:solidFill>
                <a:srgbClr val="C00000"/>
              </a:solidFill>
            </a:endParaRPr>
          </a:p>
          <a:p>
            <a:pPr marL="742950" lvl="1" indent="-285750" algn="just" defTabSz="914400" eaLnBrk="1" hangingPunct="1">
              <a:lnSpc>
                <a:spcPct val="80000"/>
              </a:lnSpc>
              <a:buFont typeface="Arial" panose="020B0604020202020204" pitchFamily="34" charset="0"/>
              <a:buChar char="•"/>
            </a:pPr>
            <a:r>
              <a:rPr lang="fr-FR" altLang="fr-FR" dirty="0">
                <a:solidFill>
                  <a:srgbClr val="C00000"/>
                </a:solidFill>
              </a:rPr>
              <a:t>Tarif à l</a:t>
            </a:r>
            <a:r>
              <a:rPr lang="ja-JP" altLang="fr-FR" dirty="0">
                <a:solidFill>
                  <a:srgbClr val="C00000"/>
                </a:solidFill>
              </a:rPr>
              <a:t>’</a:t>
            </a:r>
            <a:r>
              <a:rPr lang="fr-FR" altLang="ja-JP" dirty="0">
                <a:solidFill>
                  <a:srgbClr val="C00000"/>
                </a:solidFill>
              </a:rPr>
              <a:t>importation:</a:t>
            </a:r>
          </a:p>
          <a:p>
            <a:pPr marL="1200150" lvl="2" indent="-285750" algn="just" defTabSz="914400" eaLnBrk="1" hangingPunct="1">
              <a:lnSpc>
                <a:spcPct val="80000"/>
              </a:lnSpc>
              <a:buFont typeface="Courier New" panose="02070309020205020404" pitchFamily="49" charset="0"/>
              <a:buChar char="o"/>
            </a:pPr>
            <a:r>
              <a:rPr lang="fr-FR" altLang="fr-FR" sz="1400" dirty="0">
                <a:solidFill>
                  <a:schemeClr val="tx2"/>
                </a:solidFill>
              </a:rPr>
              <a:t>10 % pour les matières premières</a:t>
            </a:r>
          </a:p>
          <a:p>
            <a:pPr marL="1200150" lvl="2" indent="-285750" algn="just" defTabSz="914400" eaLnBrk="1" hangingPunct="1">
              <a:lnSpc>
                <a:spcPct val="80000"/>
              </a:lnSpc>
              <a:buFont typeface="Courier New" panose="02070309020205020404" pitchFamily="49" charset="0"/>
              <a:buChar char="o"/>
            </a:pPr>
            <a:r>
              <a:rPr lang="fr-FR" altLang="fr-FR" sz="1400" dirty="0">
                <a:solidFill>
                  <a:schemeClr val="tx2"/>
                </a:solidFill>
              </a:rPr>
              <a:t>20 % pour les produits semi-finis</a:t>
            </a:r>
          </a:p>
          <a:p>
            <a:pPr marL="1200150" lvl="2" indent="-285750" algn="just" defTabSz="914400" eaLnBrk="1" hangingPunct="1">
              <a:lnSpc>
                <a:spcPct val="80000"/>
              </a:lnSpc>
              <a:buFont typeface="Courier New" panose="02070309020205020404" pitchFamily="49" charset="0"/>
              <a:buChar char="o"/>
            </a:pPr>
            <a:r>
              <a:rPr lang="fr-FR" altLang="fr-FR" sz="1400" dirty="0">
                <a:solidFill>
                  <a:schemeClr val="tx2"/>
                </a:solidFill>
              </a:rPr>
              <a:t>30 % pour les produits finis</a:t>
            </a:r>
          </a:p>
          <a:p>
            <a:pPr marL="1200150" lvl="2" indent="-285750" algn="just" defTabSz="914400" eaLnBrk="1" hangingPunct="1">
              <a:lnSpc>
                <a:spcPct val="80000"/>
              </a:lnSpc>
              <a:buFont typeface="Courier New" panose="02070309020205020404" pitchFamily="49" charset="0"/>
              <a:buChar char="o"/>
            </a:pPr>
            <a:r>
              <a:rPr lang="fr-FR" altLang="fr-FR" sz="1400" dirty="0">
                <a:solidFill>
                  <a:schemeClr val="tx2"/>
                </a:solidFill>
              </a:rPr>
              <a:t>auquel il convient de rajouter la TVA à l</a:t>
            </a:r>
            <a:r>
              <a:rPr lang="ja-JP" altLang="fr-FR" sz="1400" dirty="0">
                <a:solidFill>
                  <a:schemeClr val="tx2"/>
                </a:solidFill>
              </a:rPr>
              <a:t>’</a:t>
            </a:r>
            <a:r>
              <a:rPr lang="fr-FR" altLang="ja-JP" sz="1400" dirty="0">
                <a:solidFill>
                  <a:schemeClr val="tx2"/>
                </a:solidFill>
              </a:rPr>
              <a:t>importation,  la redevance informatique, les contributions </a:t>
            </a:r>
            <a:r>
              <a:rPr lang="fr-FR" altLang="ja-JP" sz="1400" dirty="0" err="1">
                <a:solidFill>
                  <a:schemeClr val="tx2"/>
                </a:solidFill>
              </a:rPr>
              <a:t>Cemac</a:t>
            </a:r>
            <a:r>
              <a:rPr lang="fr-FR" altLang="ja-JP" sz="1400" dirty="0">
                <a:solidFill>
                  <a:schemeClr val="tx2"/>
                </a:solidFill>
              </a:rPr>
              <a:t> et </a:t>
            </a:r>
            <a:r>
              <a:rPr lang="fr-FR" altLang="ja-JP" sz="1400" dirty="0" err="1">
                <a:solidFill>
                  <a:schemeClr val="tx2"/>
                </a:solidFill>
              </a:rPr>
              <a:t>Ohada</a:t>
            </a:r>
            <a:r>
              <a:rPr lang="fr-FR" altLang="ja-JP" sz="1400" dirty="0">
                <a:solidFill>
                  <a:schemeClr val="tx2"/>
                </a:solidFill>
              </a:rPr>
              <a:t> prélevés sur les importations et autres taxes </a:t>
            </a:r>
            <a:r>
              <a:rPr lang="fr-FR" altLang="ja-JP" sz="1400" dirty="0" err="1">
                <a:solidFill>
                  <a:schemeClr val="tx2"/>
                </a:solidFill>
              </a:rPr>
              <a:t>para-fiscales</a:t>
            </a:r>
            <a:r>
              <a:rPr lang="fr-FR" altLang="ja-JP" sz="1400" dirty="0">
                <a:solidFill>
                  <a:schemeClr val="tx2"/>
                </a:solidFill>
              </a:rPr>
              <a:t> à l’importation</a:t>
            </a:r>
          </a:p>
          <a:p>
            <a:pPr lvl="2" algn="just" defTabSz="914400" eaLnBrk="1" hangingPunct="1">
              <a:lnSpc>
                <a:spcPct val="80000"/>
              </a:lnSpc>
            </a:pPr>
            <a:endParaRPr lang="fr-FR" altLang="ja-JP" sz="1400" dirty="0">
              <a:solidFill>
                <a:srgbClr val="800000"/>
              </a:solidFill>
            </a:endParaRPr>
          </a:p>
          <a:p>
            <a:pPr marL="742950" lvl="1" indent="-285750" algn="just" defTabSz="914400" eaLnBrk="1" hangingPunct="1">
              <a:lnSpc>
                <a:spcPct val="80000"/>
              </a:lnSpc>
              <a:buFont typeface="Arial" panose="020B0604020202020204" pitchFamily="34" charset="0"/>
              <a:buChar char="•"/>
            </a:pPr>
            <a:r>
              <a:rPr lang="fr-FR" altLang="fr-FR" dirty="0">
                <a:solidFill>
                  <a:srgbClr val="C00000"/>
                </a:solidFill>
              </a:rPr>
              <a:t>Droits de sortie limités à l’</a:t>
            </a:r>
            <a:r>
              <a:rPr lang="fr-FR" altLang="ja-JP" dirty="0">
                <a:solidFill>
                  <a:srgbClr val="C00000"/>
                </a:solidFill>
              </a:rPr>
              <a:t>exportation de manganèse, de </a:t>
            </a:r>
            <a:r>
              <a:rPr lang="fr-FR" altLang="ja-JP" dirty="0" err="1">
                <a:solidFill>
                  <a:srgbClr val="C00000"/>
                </a:solidFill>
              </a:rPr>
              <a:t>silicomanganèse</a:t>
            </a:r>
            <a:r>
              <a:rPr lang="fr-FR" altLang="ja-JP" dirty="0">
                <a:solidFill>
                  <a:srgbClr val="C00000"/>
                </a:solidFill>
              </a:rPr>
              <a:t>, de l’or, de certains bois et de certains produits issus des zones économiques à régime privilégié</a:t>
            </a:r>
          </a:p>
          <a:p>
            <a:pPr marL="742950" lvl="1" indent="-285750" algn="just" defTabSz="914400" eaLnBrk="1" hangingPunct="1">
              <a:lnSpc>
                <a:spcPct val="80000"/>
              </a:lnSpc>
              <a:buFont typeface="Arial" panose="020B0604020202020204" pitchFamily="34" charset="0"/>
              <a:buChar char="•"/>
            </a:pPr>
            <a:endParaRPr lang="fr-FR" altLang="ja-JP" dirty="0">
              <a:solidFill>
                <a:srgbClr val="C00000"/>
              </a:solidFill>
            </a:endParaRPr>
          </a:p>
          <a:p>
            <a:pPr marL="742950" lvl="1" indent="-285750" algn="just" defTabSz="914400" eaLnBrk="1" hangingPunct="1">
              <a:lnSpc>
                <a:spcPct val="80000"/>
              </a:lnSpc>
              <a:buFont typeface="Arial" panose="020B0604020202020204" pitchFamily="34" charset="0"/>
              <a:buChar char="•"/>
            </a:pPr>
            <a:r>
              <a:rPr lang="fr-FR" altLang="fr-FR" dirty="0">
                <a:solidFill>
                  <a:srgbClr val="C00000"/>
                </a:solidFill>
              </a:rPr>
              <a:t>Existence de régime incitatifs (taux unique, suspension totale ou partielle, habituellement temporaire, des droits de douanes à l’</a:t>
            </a:r>
            <a:r>
              <a:rPr lang="fr-FR" altLang="ja-JP" dirty="0">
                <a:solidFill>
                  <a:srgbClr val="C00000"/>
                </a:solidFill>
              </a:rPr>
              <a:t>importation) en fonction des activités (pétrole, mine, tourisme, agriculture,…) et des lieux (zone économique spéciale)</a:t>
            </a:r>
          </a:p>
          <a:p>
            <a:pPr lvl="1" algn="just" defTabSz="914400" eaLnBrk="1" hangingPunct="1">
              <a:lnSpc>
                <a:spcPct val="70000"/>
              </a:lnSpc>
            </a:pPr>
            <a:endParaRPr lang="fr-FR" altLang="fr-FR" dirty="0">
              <a:solidFill>
                <a:srgbClr val="C00000"/>
              </a:solidFill>
              <a:latin typeface="Myriad Pro"/>
            </a:endParaRPr>
          </a:p>
        </p:txBody>
      </p:sp>
    </p:spTree>
    <p:extLst>
      <p:ext uri="{BB962C8B-B14F-4D97-AF65-F5344CB8AC3E}">
        <p14:creationId xmlns:p14="http://schemas.microsoft.com/office/powerpoint/2010/main" val="2622815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IV. FRANCE ET GABON</a:t>
            </a:r>
            <a:endParaRPr lang="fr-FR" dirty="0"/>
          </a:p>
        </p:txBody>
      </p:sp>
    </p:spTree>
    <p:extLst>
      <p:ext uri="{BB962C8B-B14F-4D97-AF65-F5344CB8AC3E}">
        <p14:creationId xmlns:p14="http://schemas.microsoft.com/office/powerpoint/2010/main" val="292681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702837"/>
            <a:ext cx="8416212" cy="4875245"/>
          </a:xfrm>
        </p:spPr>
        <p:txBody>
          <a:bodyPr/>
          <a:lstStyle/>
          <a:p>
            <a:pPr defTabSz="914400" eaLnBrk="1" hangingPunct="1">
              <a:lnSpc>
                <a:spcPct val="60000"/>
              </a:lnSpc>
              <a:buFont typeface="Wingdings" panose="05000000000000000000" pitchFamily="2" charset="2"/>
              <a:buChar char="ü"/>
            </a:pPr>
            <a:endParaRPr lang="fr-FR" altLang="fr-FR" sz="1200" dirty="0">
              <a:solidFill>
                <a:srgbClr val="800000"/>
              </a:solidFill>
            </a:endParaRPr>
          </a:p>
          <a:p>
            <a:pPr algn="just" defTabSz="914400" eaLnBrk="1" hangingPunct="1">
              <a:lnSpc>
                <a:spcPct val="70000"/>
              </a:lnSpc>
              <a:buFont typeface="Wingdings" panose="05000000000000000000" pitchFamily="2" charset="2"/>
              <a:buChar char="ü"/>
            </a:pPr>
            <a:r>
              <a:rPr lang="fr-FR" altLang="fr-FR" sz="1800" b="1" dirty="0">
                <a:solidFill>
                  <a:srgbClr val="C00000"/>
                </a:solidFill>
              </a:rPr>
              <a:t>Traité de Brazzaville sur zone franc : </a:t>
            </a:r>
            <a:r>
              <a:rPr lang="fr-FR" altLang="fr-FR" sz="1800" dirty="0">
                <a:solidFill>
                  <a:schemeClr val="tx2"/>
                </a:solidFill>
              </a:rPr>
              <a:t>convertibilité et stabilité du FCFA dans les relations Gabon France, mais libre circulation des capitaux atténuée par la dernière réglementation des changes de la CEMAC en vigueur depuis le 1</a:t>
            </a:r>
            <a:r>
              <a:rPr lang="fr-FR" altLang="fr-FR" sz="1800" baseline="30000" dirty="0">
                <a:solidFill>
                  <a:schemeClr val="tx2"/>
                </a:solidFill>
              </a:rPr>
              <a:t>er</a:t>
            </a:r>
            <a:r>
              <a:rPr lang="fr-FR" altLang="fr-FR" sz="1800" dirty="0">
                <a:solidFill>
                  <a:schemeClr val="tx2"/>
                </a:solidFill>
              </a:rPr>
              <a:t> mars 2019.</a:t>
            </a:r>
          </a:p>
          <a:p>
            <a:pPr marL="0" indent="0" algn="just" defTabSz="914400" eaLnBrk="1" hangingPunct="1">
              <a:lnSpc>
                <a:spcPct val="70000"/>
              </a:lnSpc>
              <a:buNone/>
            </a:pPr>
            <a:endParaRPr lang="fr-FR" altLang="fr-FR" sz="1000" dirty="0">
              <a:solidFill>
                <a:schemeClr val="tx2"/>
              </a:solidFill>
            </a:endParaRPr>
          </a:p>
          <a:p>
            <a:pPr algn="just" defTabSz="914400" eaLnBrk="1" hangingPunct="1">
              <a:lnSpc>
                <a:spcPct val="70000"/>
              </a:lnSpc>
              <a:buFont typeface="Wingdings" panose="05000000000000000000" pitchFamily="2" charset="2"/>
              <a:buChar char="ü"/>
            </a:pPr>
            <a:r>
              <a:rPr lang="fr-FR" altLang="fr-FR" sz="1800" b="1" dirty="0">
                <a:solidFill>
                  <a:srgbClr val="C00000"/>
                </a:solidFill>
              </a:rPr>
              <a:t>Convention fiscale franco gabonaise</a:t>
            </a:r>
            <a:r>
              <a:rPr lang="fr-FR" altLang="fr-FR" sz="1800" dirty="0">
                <a:solidFill>
                  <a:schemeClr val="tx2"/>
                </a:solidFill>
              </a:rPr>
              <a:t> de 1995 afin de répartir l</a:t>
            </a:r>
            <a:r>
              <a:rPr lang="ja-JP" altLang="fr-FR" sz="1800" dirty="0">
                <a:solidFill>
                  <a:schemeClr val="tx2"/>
                </a:solidFill>
              </a:rPr>
              <a:t>’</a:t>
            </a:r>
            <a:r>
              <a:rPr lang="fr-FR" altLang="ja-JP" sz="1800" dirty="0">
                <a:solidFill>
                  <a:schemeClr val="tx2"/>
                </a:solidFill>
              </a:rPr>
              <a:t>imposition entre la France et le Gabon et de neutraliser les éventuels cas de double imposition</a:t>
            </a:r>
          </a:p>
          <a:p>
            <a:pPr marL="0" indent="0" algn="just" defTabSz="914400" eaLnBrk="1" hangingPunct="1">
              <a:lnSpc>
                <a:spcPct val="70000"/>
              </a:lnSpc>
              <a:buNone/>
            </a:pPr>
            <a:endParaRPr lang="fr-FR" altLang="ja-JP" sz="1000" dirty="0">
              <a:solidFill>
                <a:schemeClr val="tx2"/>
              </a:solidFill>
            </a:endParaRPr>
          </a:p>
          <a:p>
            <a:pPr algn="just" defTabSz="914400" eaLnBrk="1" hangingPunct="1">
              <a:lnSpc>
                <a:spcPct val="70000"/>
              </a:lnSpc>
              <a:buFont typeface="Wingdings" panose="05000000000000000000" pitchFamily="2" charset="2"/>
              <a:buChar char="ü"/>
            </a:pPr>
            <a:r>
              <a:rPr lang="fr-FR" altLang="fr-FR" sz="1800" b="1" dirty="0">
                <a:solidFill>
                  <a:srgbClr val="C00000"/>
                </a:solidFill>
              </a:rPr>
              <a:t>Convention sociale franco gabonaise en matière de sécurité sociale</a:t>
            </a:r>
            <a:r>
              <a:rPr lang="fr-FR" altLang="fr-FR" sz="1800" dirty="0">
                <a:solidFill>
                  <a:schemeClr val="tx2"/>
                </a:solidFill>
              </a:rPr>
              <a:t> pour notamment ouvrir les droits aux salariés français et gabonais aux systèmes sociaux de chacun des pays sans être obligatoirement inscrit comme assuré social dans l</a:t>
            </a:r>
            <a:r>
              <a:rPr lang="ja-JP" altLang="fr-FR" sz="1800" dirty="0">
                <a:solidFill>
                  <a:schemeClr val="tx2"/>
                </a:solidFill>
              </a:rPr>
              <a:t>’</a:t>
            </a:r>
            <a:r>
              <a:rPr lang="fr-FR" altLang="ja-JP" sz="1800" dirty="0">
                <a:solidFill>
                  <a:schemeClr val="tx2"/>
                </a:solidFill>
              </a:rPr>
              <a:t>autre pays pendant une période limitée et la prise en compte dans le régime de retraite française des trimestres cotisés au Gabon</a:t>
            </a:r>
          </a:p>
          <a:p>
            <a:pPr marL="0" indent="0" algn="just" defTabSz="914400" eaLnBrk="1" hangingPunct="1">
              <a:lnSpc>
                <a:spcPct val="70000"/>
              </a:lnSpc>
              <a:buNone/>
            </a:pPr>
            <a:endParaRPr lang="fr-FR" altLang="ja-JP" sz="1000" dirty="0">
              <a:solidFill>
                <a:schemeClr val="tx2"/>
              </a:solidFill>
            </a:endParaRPr>
          </a:p>
          <a:p>
            <a:pPr algn="just" defTabSz="914400" eaLnBrk="1" hangingPunct="1">
              <a:lnSpc>
                <a:spcPct val="70000"/>
              </a:lnSpc>
              <a:buFont typeface="Wingdings" panose="05000000000000000000" pitchFamily="2" charset="2"/>
              <a:buChar char="ü"/>
            </a:pPr>
            <a:r>
              <a:rPr lang="fr-FR" altLang="fr-FR" sz="1800" b="1" dirty="0">
                <a:solidFill>
                  <a:srgbClr val="C00000"/>
                </a:solidFill>
              </a:rPr>
              <a:t>Convention d’</a:t>
            </a:r>
            <a:r>
              <a:rPr lang="fr-FR" altLang="ja-JP" sz="1800" b="1" dirty="0">
                <a:solidFill>
                  <a:srgbClr val="C00000"/>
                </a:solidFill>
              </a:rPr>
              <a:t>entraide judiciaire </a:t>
            </a:r>
            <a:r>
              <a:rPr lang="fr-FR" altLang="ja-JP" sz="1800" dirty="0">
                <a:solidFill>
                  <a:schemeClr val="tx2"/>
                </a:solidFill>
              </a:rPr>
              <a:t>à fin notamment de faciliter la reconnaissance et l</a:t>
            </a:r>
            <a:r>
              <a:rPr lang="ja-JP" altLang="fr-FR" sz="1800" dirty="0">
                <a:solidFill>
                  <a:schemeClr val="tx2"/>
                </a:solidFill>
              </a:rPr>
              <a:t>’</a:t>
            </a:r>
            <a:r>
              <a:rPr lang="fr-FR" altLang="ja-JP" sz="1800" dirty="0">
                <a:solidFill>
                  <a:schemeClr val="tx2"/>
                </a:solidFill>
              </a:rPr>
              <a:t>application entre les 2 pays de décisions judiciaires ayant des effets dans chacun des 2 pays</a:t>
            </a:r>
          </a:p>
          <a:p>
            <a:pPr marL="0" indent="0" algn="just" defTabSz="914400" eaLnBrk="1" hangingPunct="1">
              <a:lnSpc>
                <a:spcPct val="70000"/>
              </a:lnSpc>
              <a:buNone/>
            </a:pPr>
            <a:endParaRPr lang="fr-FR" altLang="ja-JP" sz="1000" dirty="0">
              <a:solidFill>
                <a:schemeClr val="tx2"/>
              </a:solidFill>
            </a:endParaRPr>
          </a:p>
          <a:p>
            <a:pPr algn="just" defTabSz="914400" eaLnBrk="1" hangingPunct="1">
              <a:lnSpc>
                <a:spcPct val="70000"/>
              </a:lnSpc>
              <a:buFont typeface="Wingdings" panose="05000000000000000000" pitchFamily="2" charset="2"/>
              <a:buChar char="ü"/>
            </a:pPr>
            <a:r>
              <a:rPr lang="fr-FR" altLang="fr-FR" sz="1800" b="1" dirty="0">
                <a:solidFill>
                  <a:srgbClr val="C00000"/>
                </a:solidFill>
              </a:rPr>
              <a:t>Convention en matière d’</a:t>
            </a:r>
            <a:r>
              <a:rPr lang="fr-FR" altLang="ja-JP" sz="1800" b="1" dirty="0">
                <a:solidFill>
                  <a:srgbClr val="C00000"/>
                </a:solidFill>
              </a:rPr>
              <a:t>immigration </a:t>
            </a:r>
            <a:r>
              <a:rPr lang="fr-FR" altLang="ja-JP" sz="1800" dirty="0">
                <a:solidFill>
                  <a:schemeClr val="tx2"/>
                </a:solidFill>
              </a:rPr>
              <a:t>pour favoriser les échanges entre les deux pays : carte de séjour des français valable désormais pour 5 ans lors du renouvellement</a:t>
            </a:r>
          </a:p>
          <a:p>
            <a:pPr marL="0" indent="0" algn="just" defTabSz="914400" eaLnBrk="1" hangingPunct="1">
              <a:lnSpc>
                <a:spcPct val="70000"/>
              </a:lnSpc>
              <a:buNone/>
            </a:pPr>
            <a:endParaRPr lang="fr-FR" altLang="ja-JP" sz="1000" dirty="0">
              <a:solidFill>
                <a:schemeClr val="tx2"/>
              </a:solidFill>
            </a:endParaRPr>
          </a:p>
          <a:p>
            <a:pPr algn="just" defTabSz="914400" eaLnBrk="1" hangingPunct="1">
              <a:lnSpc>
                <a:spcPct val="70000"/>
              </a:lnSpc>
              <a:buFont typeface="Wingdings" panose="05000000000000000000" pitchFamily="2" charset="2"/>
              <a:buChar char="ü"/>
            </a:pPr>
            <a:r>
              <a:rPr lang="fr-FR" altLang="fr-FR" sz="1800" b="1" dirty="0">
                <a:solidFill>
                  <a:srgbClr val="C00000"/>
                </a:solidFill>
              </a:rPr>
              <a:t>Conventions bilatérales de financement de projets </a:t>
            </a:r>
            <a:r>
              <a:rPr lang="fr-FR" altLang="fr-FR" sz="1800" dirty="0">
                <a:solidFill>
                  <a:schemeClr val="tx2"/>
                </a:solidFill>
              </a:rPr>
              <a:t>étatiques particuliers portés par l</a:t>
            </a:r>
            <a:r>
              <a:rPr lang="ja-JP" altLang="fr-FR" sz="1800" dirty="0">
                <a:solidFill>
                  <a:schemeClr val="tx2"/>
                </a:solidFill>
              </a:rPr>
              <a:t>’</a:t>
            </a:r>
            <a:r>
              <a:rPr lang="fr-FR" altLang="ja-JP" sz="1800" dirty="0">
                <a:solidFill>
                  <a:schemeClr val="tx2"/>
                </a:solidFill>
              </a:rPr>
              <a:t>AFD</a:t>
            </a:r>
          </a:p>
          <a:p>
            <a:pPr marL="0" indent="0">
              <a:buNone/>
            </a:pPr>
            <a:endParaRPr lang="fr-FR" sz="1200" dirty="0"/>
          </a:p>
        </p:txBody>
      </p:sp>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IV. FRANCE ET GABON</a:t>
            </a:r>
            <a:endParaRPr lang="fr-FR" dirty="0"/>
          </a:p>
        </p:txBody>
      </p:sp>
      <p:sp>
        <p:nvSpPr>
          <p:cNvPr id="5" name="ZoneTexte 4"/>
          <p:cNvSpPr txBox="1"/>
          <p:nvPr/>
        </p:nvSpPr>
        <p:spPr>
          <a:xfrm>
            <a:off x="457200" y="1127393"/>
            <a:ext cx="8229600" cy="584775"/>
          </a:xfrm>
          <a:prstGeom prst="rect">
            <a:avLst/>
          </a:prstGeom>
          <a:noFill/>
        </p:spPr>
        <p:txBody>
          <a:bodyPr wrap="square" rtlCol="0">
            <a:spAutoFit/>
          </a:bodyPr>
          <a:lstStyle/>
          <a:p>
            <a:pPr algn="ctr"/>
            <a:r>
              <a:rPr lang="fr-FR" sz="2800" b="1" dirty="0">
                <a:solidFill>
                  <a:schemeClr val="tx2"/>
                </a:solidFill>
                <a:effectLst>
                  <a:outerShdw blurRad="38100" dist="38100" dir="2700000" algn="tl">
                    <a:srgbClr val="000000">
                      <a:alpha val="43137"/>
                    </a:srgbClr>
                  </a:outerShdw>
                </a:effectLst>
                <a:latin typeface="Myriad Pro"/>
              </a:rPr>
              <a:t>CONVENTIONS</a:t>
            </a:r>
            <a:r>
              <a:rPr lang="fr-FR" sz="3200" b="1" dirty="0">
                <a:solidFill>
                  <a:schemeClr val="tx2"/>
                </a:solidFill>
                <a:effectLst>
                  <a:outerShdw blurRad="38100" dist="38100" dir="2700000" algn="tl">
                    <a:srgbClr val="000000">
                      <a:alpha val="43137"/>
                    </a:srgbClr>
                  </a:outerShdw>
                </a:effectLst>
                <a:latin typeface="Myriad Pro"/>
              </a:rPr>
              <a:t> </a:t>
            </a:r>
            <a:r>
              <a:rPr lang="fr-FR" sz="2800" b="1" dirty="0">
                <a:solidFill>
                  <a:schemeClr val="tx2"/>
                </a:solidFill>
                <a:effectLst>
                  <a:outerShdw blurRad="38100" dist="38100" dir="2700000" algn="tl">
                    <a:srgbClr val="000000">
                      <a:alpha val="43137"/>
                    </a:srgbClr>
                  </a:outerShdw>
                </a:effectLst>
                <a:latin typeface="Myriad Pro"/>
              </a:rPr>
              <a:t>GABON-FRANCE</a:t>
            </a:r>
          </a:p>
        </p:txBody>
      </p:sp>
    </p:spTree>
    <p:extLst>
      <p:ext uri="{BB962C8B-B14F-4D97-AF65-F5344CB8AC3E}">
        <p14:creationId xmlns:p14="http://schemas.microsoft.com/office/powerpoint/2010/main" val="774259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defTabSz="914400" eaLnBrk="1" hangingPunct="1">
              <a:lnSpc>
                <a:spcPct val="60000"/>
              </a:lnSpc>
              <a:buFont typeface="Wingdings" panose="05000000000000000000" pitchFamily="2" charset="2"/>
              <a:buChar char="ü"/>
            </a:pPr>
            <a:endParaRPr lang="fr-FR" altLang="fr-FR" sz="1200" dirty="0">
              <a:solidFill>
                <a:srgbClr val="800000"/>
              </a:solidFill>
            </a:endParaRPr>
          </a:p>
          <a:p>
            <a:endParaRPr lang="fr-FR" sz="1200" dirty="0"/>
          </a:p>
        </p:txBody>
      </p:sp>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IV. FRANCE ET GABON</a:t>
            </a:r>
            <a:endParaRPr lang="fr-FR" dirty="0"/>
          </a:p>
        </p:txBody>
      </p:sp>
      <p:sp>
        <p:nvSpPr>
          <p:cNvPr id="4" name="ZoneTexte 3"/>
          <p:cNvSpPr txBox="1"/>
          <p:nvPr/>
        </p:nvSpPr>
        <p:spPr>
          <a:xfrm>
            <a:off x="191277" y="1619565"/>
            <a:ext cx="8761445" cy="6132448"/>
          </a:xfrm>
          <a:prstGeom prst="rect">
            <a:avLst/>
          </a:prstGeom>
          <a:noFill/>
        </p:spPr>
        <p:txBody>
          <a:bodyPr wrap="square" numCol="3" rtlCol="0">
            <a:spAutoFit/>
          </a:bodyPr>
          <a:lstStyle/>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r>
              <a:rPr lang="fr-FR" altLang="fr-FR" sz="2200" b="1" dirty="0">
                <a:solidFill>
                  <a:schemeClr val="tx2"/>
                </a:solidFill>
                <a:latin typeface="Myriad Pro"/>
              </a:rPr>
              <a:t>Droit du travail </a:t>
            </a:r>
            <a:r>
              <a:rPr lang="fr-FR" altLang="fr-FR" sz="1400" b="1" dirty="0">
                <a:solidFill>
                  <a:schemeClr val="tx2"/>
                </a:solidFill>
                <a:latin typeface="Myriad Pro"/>
              </a:rPr>
              <a:t>: </a:t>
            </a:r>
            <a:r>
              <a:rPr lang="fr-FR" altLang="fr-FR" sz="1400" i="1" dirty="0">
                <a:solidFill>
                  <a:schemeClr val="tx2"/>
                </a:solidFill>
                <a:latin typeface="Myriad Pro"/>
              </a:rPr>
              <a:t>(Attention éventuelle entrée en vigueur d’un nouveau code du travail) </a:t>
            </a:r>
          </a:p>
          <a:p>
            <a:pPr algn="just" defTabSz="914400" eaLnBrk="1" hangingPunct="1">
              <a:lnSpc>
                <a:spcPct val="80000"/>
              </a:lnSpc>
            </a:pPr>
            <a:endParaRPr lang="fr-FR" altLang="fr-FR" sz="1400" i="1" dirty="0">
              <a:solidFill>
                <a:schemeClr val="tx2"/>
              </a:solidFill>
              <a:latin typeface="Myriad Pro"/>
            </a:endParaRPr>
          </a:p>
          <a:p>
            <a:pPr algn="just" defTabSz="914400" eaLnBrk="1" hangingPunct="1">
              <a:lnSpc>
                <a:spcPct val="80000"/>
              </a:lnSpc>
            </a:pPr>
            <a:endParaRPr lang="fr-FR" altLang="fr-FR" sz="1400" i="1" dirty="0">
              <a:solidFill>
                <a:schemeClr val="tx2"/>
              </a:solidFill>
              <a:latin typeface="Myriad Pro"/>
            </a:endParaRPr>
          </a:p>
          <a:p>
            <a:pPr marL="285750" indent="-285750" defTabSz="914400" eaLnBrk="1" hangingPunct="1">
              <a:lnSpc>
                <a:spcPct val="80000"/>
              </a:lnSpc>
              <a:buFont typeface="Courier New" panose="02070309020205020404" pitchFamily="49" charset="0"/>
              <a:buChar char="o"/>
            </a:pPr>
            <a:r>
              <a:rPr lang="fr-FR" altLang="fr-FR" sz="1200" dirty="0">
                <a:solidFill>
                  <a:schemeClr val="tx2"/>
                </a:solidFill>
                <a:latin typeface="Myriad Pro"/>
              </a:rPr>
              <a:t>Droit du travail proche des principes de droit français </a:t>
            </a:r>
          </a:p>
          <a:p>
            <a:pPr defTabSz="914400" eaLnBrk="1" hangingPunct="1">
              <a:lnSpc>
                <a:spcPct val="80000"/>
              </a:lnSpc>
            </a:pPr>
            <a:endParaRPr lang="fr-FR" altLang="fr-FR" sz="1200" dirty="0">
              <a:solidFill>
                <a:schemeClr val="tx2"/>
              </a:solidFill>
              <a:latin typeface="Myriad Pro"/>
            </a:endParaRPr>
          </a:p>
          <a:p>
            <a:pPr marL="285750" indent="-285750" defTabSz="914400" eaLnBrk="1" hangingPunct="1">
              <a:lnSpc>
                <a:spcPct val="80000"/>
              </a:lnSpc>
              <a:buFont typeface="Courier New" panose="02070309020205020404" pitchFamily="49" charset="0"/>
              <a:buChar char="o"/>
            </a:pPr>
            <a:r>
              <a:rPr lang="fr-FR" altLang="fr-FR" sz="1200" dirty="0">
                <a:solidFill>
                  <a:srgbClr val="C00000"/>
                </a:solidFill>
                <a:latin typeface="Myriad Pro"/>
              </a:rPr>
              <a:t>Nécessité d’une autorisation d’emploi pour les travailleurs étrangers avant obtention d’une autorisation d’entrée sur le territoire</a:t>
            </a:r>
          </a:p>
          <a:p>
            <a:pPr defTabSz="914400" eaLnBrk="1" hangingPunct="1">
              <a:lnSpc>
                <a:spcPct val="80000"/>
              </a:lnSpc>
            </a:pPr>
            <a:endParaRPr lang="fr-FR" altLang="ja-JP" sz="1200" dirty="0">
              <a:solidFill>
                <a:schemeClr val="tx2"/>
              </a:solidFill>
              <a:latin typeface="Myriad Pro"/>
            </a:endParaRPr>
          </a:p>
          <a:p>
            <a:pPr marL="285750" indent="-285750" defTabSz="914400" eaLnBrk="1" hangingPunct="1">
              <a:lnSpc>
                <a:spcPct val="80000"/>
              </a:lnSpc>
              <a:buFont typeface="Courier New" panose="02070309020205020404" pitchFamily="49" charset="0"/>
              <a:buChar char="o"/>
            </a:pPr>
            <a:r>
              <a:rPr lang="fr-FR" altLang="ja-JP" sz="1200" dirty="0">
                <a:solidFill>
                  <a:schemeClr val="tx2"/>
                </a:solidFill>
                <a:latin typeface="Myriad Pro"/>
              </a:rPr>
              <a:t>Contributions sociales obligatoires à la CNSS et CNAMGS</a:t>
            </a:r>
          </a:p>
          <a:p>
            <a:pPr lvl="1" algn="just" defTabSz="914400" eaLnBrk="1" hangingPunct="1">
              <a:lnSpc>
                <a:spcPct val="80000"/>
              </a:lnSpc>
              <a:buFont typeface="Arial" panose="020B0604020202020204" pitchFamily="34" charset="0"/>
              <a:buNone/>
            </a:pPr>
            <a:endParaRPr lang="fr-FR" altLang="fr-FR" sz="1600" dirty="0">
              <a:solidFill>
                <a:srgbClr val="000000"/>
              </a:solidFill>
              <a:latin typeface="Myriad Pro"/>
            </a:endParaRPr>
          </a:p>
          <a:p>
            <a:pPr algn="just" defTabSz="914400" eaLnBrk="1" hangingPunct="1">
              <a:lnSpc>
                <a:spcPct val="80000"/>
              </a:lnSpc>
            </a:pPr>
            <a:r>
              <a:rPr lang="fr-FR" altLang="fr-FR" sz="2200" dirty="0">
                <a:solidFill>
                  <a:schemeClr val="tx2"/>
                </a:solidFill>
                <a:latin typeface="Myriad Pro"/>
              </a:rPr>
              <a:t> </a:t>
            </a: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r>
              <a:rPr lang="fr-FR" altLang="fr-FR" sz="2200" b="1" dirty="0">
                <a:solidFill>
                  <a:schemeClr val="tx2"/>
                </a:solidFill>
                <a:latin typeface="Myriad Pro"/>
              </a:rPr>
              <a:t>     Ecole :</a:t>
            </a: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marL="742950" lvl="1" indent="-285750" defTabSz="914400" eaLnBrk="1" hangingPunct="1">
              <a:lnSpc>
                <a:spcPct val="80000"/>
              </a:lnSpc>
              <a:buFont typeface="Courier New" panose="02070309020205020404" pitchFamily="49" charset="0"/>
              <a:buChar char="o"/>
            </a:pPr>
            <a:r>
              <a:rPr lang="fr-FR" altLang="fr-FR" sz="1200" dirty="0">
                <a:solidFill>
                  <a:schemeClr val="tx2"/>
                </a:solidFill>
                <a:latin typeface="Myriad Pro"/>
              </a:rPr>
              <a:t>Primaire : école publique gabonaise conventionnée par la France à Libreville, Port-Gentil et Franceville avec programme français et coopérants français</a:t>
            </a:r>
          </a:p>
          <a:p>
            <a:pPr lvl="1" defTabSz="914400" eaLnBrk="1" hangingPunct="1">
              <a:lnSpc>
                <a:spcPct val="80000"/>
              </a:lnSpc>
            </a:pPr>
            <a:endParaRPr lang="fr-FR" altLang="fr-FR" sz="1200" dirty="0">
              <a:solidFill>
                <a:schemeClr val="tx2"/>
              </a:solidFill>
              <a:latin typeface="Myriad Pro"/>
            </a:endParaRPr>
          </a:p>
          <a:p>
            <a:pPr marL="742950" lvl="1" indent="-285750" defTabSz="914400" eaLnBrk="1" hangingPunct="1">
              <a:lnSpc>
                <a:spcPct val="80000"/>
              </a:lnSpc>
              <a:buFont typeface="Courier New" panose="02070309020205020404" pitchFamily="49" charset="0"/>
              <a:buChar char="o"/>
            </a:pPr>
            <a:r>
              <a:rPr lang="fr-FR" altLang="fr-FR" sz="1200" dirty="0">
                <a:solidFill>
                  <a:schemeClr val="tx2"/>
                </a:solidFill>
                <a:latin typeface="Myriad Pro"/>
              </a:rPr>
              <a:t>Collège et Lycée : </a:t>
            </a:r>
            <a:r>
              <a:rPr lang="fr-FR" altLang="fr-FR" sz="1200" b="1" dirty="0">
                <a:solidFill>
                  <a:srgbClr val="C00000"/>
                </a:solidFill>
                <a:latin typeface="Myriad Pro"/>
              </a:rPr>
              <a:t>Lycée français à Libreville et Port-Gentil</a:t>
            </a:r>
          </a:p>
          <a:p>
            <a:pPr lvl="1" algn="just" defTabSz="914400" eaLnBrk="1" hangingPunct="1">
              <a:lnSpc>
                <a:spcPct val="80000"/>
              </a:lnSpc>
              <a:buFont typeface="Wingdings" panose="05000000000000000000" pitchFamily="2" charset="2"/>
              <a:buChar char="v"/>
            </a:pPr>
            <a:endParaRPr lang="fr-FR" altLang="fr-FR" dirty="0">
              <a:solidFill>
                <a:srgbClr val="00B050"/>
              </a:solidFill>
              <a:latin typeface="Myriad Pro"/>
            </a:endParaRPr>
          </a:p>
          <a:p>
            <a:pPr algn="just" defTabSz="914400" eaLnBrk="1" hangingPunct="1">
              <a:lnSpc>
                <a:spcPct val="80000"/>
              </a:lnSpc>
            </a:pPr>
            <a:r>
              <a:rPr lang="fr-FR" altLang="fr-FR" sz="2200" dirty="0">
                <a:solidFill>
                  <a:schemeClr val="tx2"/>
                </a:solidFill>
                <a:latin typeface="Myriad Pro"/>
              </a:rPr>
              <a:t>      </a:t>
            </a: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r>
              <a:rPr lang="fr-FR" altLang="fr-FR" sz="2200" b="1" dirty="0">
                <a:solidFill>
                  <a:schemeClr val="tx2"/>
                </a:solidFill>
                <a:latin typeface="Myriad Pro"/>
              </a:rPr>
              <a:t>Santé :</a:t>
            </a:r>
          </a:p>
          <a:p>
            <a:pPr algn="just" defTabSz="914400" eaLnBrk="1" hangingPunct="1">
              <a:lnSpc>
                <a:spcPct val="80000"/>
              </a:lnSpc>
            </a:pPr>
            <a:endParaRPr lang="fr-FR" altLang="fr-FR" sz="2200" b="1" dirty="0">
              <a:solidFill>
                <a:schemeClr val="tx2"/>
              </a:solidFill>
              <a:latin typeface="Myriad Pro"/>
            </a:endParaRPr>
          </a:p>
          <a:p>
            <a:pPr algn="just" defTabSz="914400" eaLnBrk="1" hangingPunct="1">
              <a:lnSpc>
                <a:spcPct val="80000"/>
              </a:lnSpc>
            </a:pPr>
            <a:endParaRPr lang="fr-FR" altLang="fr-FR" sz="1200" b="1" dirty="0">
              <a:solidFill>
                <a:schemeClr val="tx2"/>
              </a:solidFill>
              <a:latin typeface="Myriad Pro"/>
            </a:endParaRPr>
          </a:p>
          <a:p>
            <a:pPr marL="742950" lvl="1" indent="-285750" algn="just" defTabSz="914400" eaLnBrk="1" hangingPunct="1">
              <a:lnSpc>
                <a:spcPct val="80000"/>
              </a:lnSpc>
              <a:buFont typeface="Courier New" panose="02070309020205020404" pitchFamily="49" charset="0"/>
              <a:buChar char="o"/>
            </a:pPr>
            <a:r>
              <a:rPr lang="fr-FR" altLang="fr-FR" sz="1200" b="1" dirty="0">
                <a:solidFill>
                  <a:srgbClr val="C00000"/>
                </a:solidFill>
                <a:latin typeface="Myriad Pro"/>
              </a:rPr>
              <a:t>Zone paludéenne : traitement </a:t>
            </a:r>
            <a:r>
              <a:rPr lang="fr-FR" altLang="fr-FR" sz="1200" dirty="0">
                <a:solidFill>
                  <a:schemeClr val="tx2"/>
                </a:solidFill>
                <a:latin typeface="Myriad Pro"/>
              </a:rPr>
              <a:t>recommandé</a:t>
            </a:r>
          </a:p>
          <a:p>
            <a:pPr marL="742950" lvl="1" indent="-285750" algn="just" defTabSz="914400" eaLnBrk="1" hangingPunct="1">
              <a:lnSpc>
                <a:spcPct val="80000"/>
              </a:lnSpc>
              <a:buFont typeface="Courier New" panose="02070309020205020404" pitchFamily="49" charset="0"/>
              <a:buChar char="o"/>
            </a:pPr>
            <a:endParaRPr lang="fr-FR" altLang="fr-FR" sz="1200" dirty="0">
              <a:solidFill>
                <a:schemeClr val="tx2"/>
              </a:solidFill>
              <a:latin typeface="Myriad Pro"/>
            </a:endParaRPr>
          </a:p>
          <a:p>
            <a:pPr marL="742950" lvl="1" indent="-285750" algn="just" defTabSz="914400" eaLnBrk="1" hangingPunct="1">
              <a:lnSpc>
                <a:spcPct val="80000"/>
              </a:lnSpc>
              <a:buFont typeface="Courier New" panose="02070309020205020404" pitchFamily="49" charset="0"/>
              <a:buChar char="o"/>
            </a:pPr>
            <a:r>
              <a:rPr lang="fr-FR" altLang="fr-FR" sz="1200" b="1" dirty="0">
                <a:solidFill>
                  <a:srgbClr val="C00000"/>
                </a:solidFill>
                <a:latin typeface="Myriad Pro"/>
              </a:rPr>
              <a:t>Vaccination fièvre jaune obligatoire</a:t>
            </a:r>
          </a:p>
          <a:p>
            <a:pPr lvl="1" algn="just" defTabSz="914400" eaLnBrk="1" hangingPunct="1">
              <a:lnSpc>
                <a:spcPct val="80000"/>
              </a:lnSpc>
            </a:pPr>
            <a:endParaRPr lang="fr-FR" altLang="fr-FR" sz="1200" dirty="0">
              <a:solidFill>
                <a:schemeClr val="tx2"/>
              </a:solidFill>
              <a:latin typeface="Myriad Pro"/>
            </a:endParaRPr>
          </a:p>
          <a:p>
            <a:pPr marL="742950" lvl="1" indent="-285750" algn="just" defTabSz="914400" eaLnBrk="1" hangingPunct="1">
              <a:lnSpc>
                <a:spcPct val="80000"/>
              </a:lnSpc>
              <a:buFont typeface="Courier New" panose="02070309020205020404" pitchFamily="49" charset="0"/>
              <a:buChar char="o"/>
            </a:pPr>
            <a:r>
              <a:rPr lang="fr-FR" altLang="fr-FR" sz="1200" dirty="0">
                <a:solidFill>
                  <a:schemeClr val="tx2"/>
                </a:solidFill>
                <a:latin typeface="Myriad Pro"/>
              </a:rPr>
              <a:t>Variété de médecins français généralistes et spécialistes agréés par le Consulat de France </a:t>
            </a:r>
          </a:p>
          <a:p>
            <a:pPr marL="742950" lvl="1" indent="-285750" algn="just" defTabSz="914400" eaLnBrk="1" hangingPunct="1">
              <a:lnSpc>
                <a:spcPct val="80000"/>
              </a:lnSpc>
              <a:buFont typeface="Courier New" panose="02070309020205020404" pitchFamily="49" charset="0"/>
              <a:buChar char="o"/>
            </a:pPr>
            <a:endParaRPr lang="fr-FR" altLang="fr-FR" sz="1200" dirty="0">
              <a:solidFill>
                <a:schemeClr val="tx2"/>
              </a:solidFill>
              <a:latin typeface="Myriad Pro"/>
            </a:endParaRPr>
          </a:p>
          <a:p>
            <a:pPr marL="742950" lvl="1" indent="-285750" algn="just" defTabSz="914400" eaLnBrk="1" hangingPunct="1">
              <a:lnSpc>
                <a:spcPct val="80000"/>
              </a:lnSpc>
              <a:buFont typeface="Courier New" panose="02070309020205020404" pitchFamily="49" charset="0"/>
              <a:buChar char="o"/>
            </a:pPr>
            <a:r>
              <a:rPr lang="fr-FR" altLang="fr-FR" sz="1200" dirty="0">
                <a:solidFill>
                  <a:schemeClr val="tx2"/>
                </a:solidFill>
                <a:latin typeface="Myriad Pro"/>
              </a:rPr>
              <a:t>Cliniques privées pour les cas classiques sans complication</a:t>
            </a:r>
          </a:p>
          <a:p>
            <a:pPr lvl="1" algn="just" defTabSz="914400" eaLnBrk="1" hangingPunct="1">
              <a:lnSpc>
                <a:spcPct val="80000"/>
              </a:lnSpc>
            </a:pPr>
            <a:endParaRPr lang="fr-FR" altLang="fr-FR" sz="1200" dirty="0">
              <a:solidFill>
                <a:schemeClr val="tx2"/>
              </a:solidFill>
              <a:latin typeface="Myriad Pro"/>
            </a:endParaRPr>
          </a:p>
          <a:p>
            <a:pPr marL="742950" lvl="1" indent="-285750" algn="just" defTabSz="914400" eaLnBrk="1" hangingPunct="1">
              <a:lnSpc>
                <a:spcPct val="80000"/>
              </a:lnSpc>
              <a:buFont typeface="Courier New" panose="02070309020205020404" pitchFamily="49" charset="0"/>
              <a:buChar char="o"/>
            </a:pPr>
            <a:r>
              <a:rPr lang="fr-FR" altLang="fr-FR" sz="1200" b="1" dirty="0">
                <a:solidFill>
                  <a:srgbClr val="C00000"/>
                </a:solidFill>
                <a:latin typeface="Myriad Pro"/>
              </a:rPr>
              <a:t>Assurances maladie complémentaire et rapatriement vivement recommandée</a:t>
            </a:r>
          </a:p>
          <a:p>
            <a:endParaRPr lang="fr-FR" dirty="0">
              <a:latin typeface="Myriad Pro"/>
            </a:endParaRPr>
          </a:p>
        </p:txBody>
      </p:sp>
      <p:sp>
        <p:nvSpPr>
          <p:cNvPr id="5" name="ZoneTexte 4"/>
          <p:cNvSpPr txBox="1"/>
          <p:nvPr/>
        </p:nvSpPr>
        <p:spPr>
          <a:xfrm>
            <a:off x="457200" y="1091680"/>
            <a:ext cx="8229600" cy="523220"/>
          </a:xfrm>
          <a:prstGeom prst="rect">
            <a:avLst/>
          </a:prstGeom>
          <a:noFill/>
        </p:spPr>
        <p:txBody>
          <a:bodyPr wrap="square" rtlCol="0">
            <a:spAutoFit/>
          </a:bodyPr>
          <a:lstStyle/>
          <a:p>
            <a:pPr algn="ctr"/>
            <a:r>
              <a:rPr lang="fr-FR" sz="2800" b="1" dirty="0">
                <a:solidFill>
                  <a:schemeClr val="tx2"/>
                </a:solidFill>
                <a:effectLst>
                  <a:outerShdw blurRad="38100" dist="38100" dir="2700000" algn="tl">
                    <a:srgbClr val="000000">
                      <a:alpha val="43137"/>
                    </a:srgbClr>
                  </a:outerShdw>
                </a:effectLst>
                <a:latin typeface="Myriad Pro"/>
              </a:rPr>
              <a:t>ENVIRONNEMENT DES EXPATRIES</a:t>
            </a:r>
          </a:p>
        </p:txBody>
      </p:sp>
    </p:spTree>
    <p:extLst>
      <p:ext uri="{BB962C8B-B14F-4D97-AF65-F5344CB8AC3E}">
        <p14:creationId xmlns:p14="http://schemas.microsoft.com/office/powerpoint/2010/main" val="3298395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defTabSz="914400" eaLnBrk="1" hangingPunct="1">
              <a:lnSpc>
                <a:spcPct val="60000"/>
              </a:lnSpc>
              <a:buFont typeface="Wingdings" panose="05000000000000000000" pitchFamily="2" charset="2"/>
              <a:buChar char="ü"/>
            </a:pPr>
            <a:endParaRPr lang="fr-FR" altLang="fr-FR" sz="1200" dirty="0">
              <a:solidFill>
                <a:srgbClr val="800000"/>
              </a:solidFill>
            </a:endParaRPr>
          </a:p>
          <a:p>
            <a:endParaRPr lang="fr-FR" sz="1200" dirty="0"/>
          </a:p>
        </p:txBody>
      </p:sp>
      <p:sp>
        <p:nvSpPr>
          <p:cNvPr id="3" name="Titre 2"/>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IV. FRANCE ET GABON</a:t>
            </a:r>
            <a:endParaRPr lang="fr-FR" dirty="0"/>
          </a:p>
        </p:txBody>
      </p:sp>
      <p:sp>
        <p:nvSpPr>
          <p:cNvPr id="4" name="ZoneTexte 3"/>
          <p:cNvSpPr txBox="1"/>
          <p:nvPr/>
        </p:nvSpPr>
        <p:spPr>
          <a:xfrm>
            <a:off x="178245" y="1332631"/>
            <a:ext cx="8761445" cy="6132448"/>
          </a:xfrm>
          <a:prstGeom prst="rect">
            <a:avLst/>
          </a:prstGeom>
          <a:noFill/>
        </p:spPr>
        <p:txBody>
          <a:bodyPr wrap="square" numCol="2" rtlCol="0">
            <a:spAutoFit/>
          </a:bodyPr>
          <a:lstStyle/>
          <a:p>
            <a:pPr marL="342900" indent="-342900" defTabSz="914400" eaLnBrk="1" hangingPunct="1">
              <a:lnSpc>
                <a:spcPct val="70000"/>
              </a:lnSpc>
              <a:buFont typeface="Arial" panose="020B0604020202020204" pitchFamily="34" charset="0"/>
              <a:buChar char="•"/>
            </a:pPr>
            <a:endParaRPr lang="fr-FR" altLang="fr-FR" sz="2000" b="1" dirty="0">
              <a:solidFill>
                <a:schemeClr val="tx2"/>
              </a:solidFill>
              <a:latin typeface="Myriad Pro"/>
            </a:endParaRPr>
          </a:p>
          <a:p>
            <a:pPr marL="342900" indent="-342900" defTabSz="914400" eaLnBrk="1" hangingPunct="1">
              <a:lnSpc>
                <a:spcPct val="70000"/>
              </a:lnSpc>
              <a:buFont typeface="Arial" panose="020B0604020202020204" pitchFamily="34" charset="0"/>
              <a:buChar char="•"/>
            </a:pPr>
            <a:endParaRPr lang="fr-FR" altLang="fr-FR" sz="2000" b="1" dirty="0">
              <a:solidFill>
                <a:schemeClr val="tx2"/>
              </a:solidFill>
              <a:latin typeface="Myriad Pro"/>
            </a:endParaRPr>
          </a:p>
          <a:p>
            <a:pPr marL="342900" indent="-342900" defTabSz="914400" eaLnBrk="1" hangingPunct="1">
              <a:lnSpc>
                <a:spcPct val="70000"/>
              </a:lnSpc>
              <a:buFont typeface="Arial" panose="020B0604020202020204" pitchFamily="34" charset="0"/>
              <a:buChar char="•"/>
            </a:pPr>
            <a:r>
              <a:rPr lang="fr-FR" altLang="fr-FR" sz="2000" b="1" dirty="0">
                <a:solidFill>
                  <a:schemeClr val="tx2"/>
                </a:solidFill>
                <a:latin typeface="Myriad Pro"/>
              </a:rPr>
              <a:t>Sécurité dans les principales artères des villes du Gabon :</a:t>
            </a:r>
          </a:p>
          <a:p>
            <a:pPr defTabSz="914400" eaLnBrk="1" hangingPunct="1">
              <a:lnSpc>
                <a:spcPct val="70000"/>
              </a:lnSpc>
              <a:buFont typeface="Wingdings" panose="05000000000000000000" pitchFamily="2" charset="2"/>
              <a:buChar char="ü"/>
            </a:pPr>
            <a:endParaRPr lang="fr-FR" altLang="fr-FR" sz="1200" dirty="0">
              <a:solidFill>
                <a:srgbClr val="800000"/>
              </a:solidFill>
              <a:latin typeface="Myriad Pro"/>
            </a:endParaRPr>
          </a:p>
          <a:p>
            <a:pPr marL="742950" lvl="1" indent="-285750" defTabSz="914400" eaLnBrk="1" hangingPunct="1">
              <a:lnSpc>
                <a:spcPct val="70000"/>
              </a:lnSpc>
              <a:buFont typeface="Courier New" panose="02070309020205020404" pitchFamily="49" charset="0"/>
              <a:buChar char="o"/>
            </a:pPr>
            <a:r>
              <a:rPr lang="fr-FR" altLang="fr-FR" sz="1200" b="1" dirty="0">
                <a:solidFill>
                  <a:srgbClr val="C00000"/>
                </a:solidFill>
                <a:latin typeface="Myriad Pro"/>
              </a:rPr>
              <a:t>Gardiennage des villas et immeubles quasi systématiques</a:t>
            </a:r>
          </a:p>
          <a:p>
            <a:pPr marL="742950" lvl="1" indent="-285750" defTabSz="914400" eaLnBrk="1" hangingPunct="1">
              <a:lnSpc>
                <a:spcPct val="70000"/>
              </a:lnSpc>
              <a:buFont typeface="Courier New" panose="02070309020205020404" pitchFamily="49" charset="0"/>
              <a:buChar char="o"/>
            </a:pPr>
            <a:endParaRPr lang="fr-FR" altLang="fr-FR" sz="1200" dirty="0">
              <a:solidFill>
                <a:schemeClr val="tx2"/>
              </a:solidFill>
              <a:latin typeface="Myriad Pro"/>
            </a:endParaRPr>
          </a:p>
          <a:p>
            <a:pPr marL="742950" lvl="1" indent="-285750" defTabSz="914400" eaLnBrk="1" hangingPunct="1">
              <a:lnSpc>
                <a:spcPct val="70000"/>
              </a:lnSpc>
              <a:buFont typeface="Courier New" panose="02070309020205020404" pitchFamily="49" charset="0"/>
              <a:buChar char="o"/>
            </a:pPr>
            <a:r>
              <a:rPr lang="fr-FR" altLang="fr-FR" sz="1200" b="1" dirty="0">
                <a:solidFill>
                  <a:srgbClr val="C00000"/>
                </a:solidFill>
                <a:latin typeface="Myriad Pro"/>
              </a:rPr>
              <a:t>Système d’</a:t>
            </a:r>
            <a:r>
              <a:rPr lang="fr-FR" altLang="ja-JP" sz="1200" b="1" dirty="0">
                <a:solidFill>
                  <a:srgbClr val="C00000"/>
                </a:solidFill>
                <a:latin typeface="Myriad Pro"/>
              </a:rPr>
              <a:t>ilotage </a:t>
            </a:r>
            <a:r>
              <a:rPr lang="fr-FR" altLang="ja-JP" sz="1200" dirty="0">
                <a:solidFill>
                  <a:schemeClr val="tx2"/>
                </a:solidFill>
                <a:latin typeface="Myriad Pro"/>
              </a:rPr>
              <a:t>organisé par le Consulat de France au Gabon </a:t>
            </a:r>
          </a:p>
          <a:p>
            <a:pPr marL="742950" lvl="1" indent="-285750" defTabSz="914400" eaLnBrk="1" hangingPunct="1">
              <a:lnSpc>
                <a:spcPct val="70000"/>
              </a:lnSpc>
              <a:buFont typeface="Courier New" panose="02070309020205020404" pitchFamily="49" charset="0"/>
              <a:buChar char="o"/>
            </a:pPr>
            <a:endParaRPr lang="fr-FR" altLang="ja-JP" sz="1200" dirty="0">
              <a:solidFill>
                <a:schemeClr val="tx2"/>
              </a:solidFill>
              <a:latin typeface="Myriad Pro"/>
            </a:endParaRPr>
          </a:p>
          <a:p>
            <a:pPr marL="742950" lvl="1" indent="-285750" defTabSz="914400" eaLnBrk="1" hangingPunct="1">
              <a:lnSpc>
                <a:spcPct val="70000"/>
              </a:lnSpc>
              <a:buFont typeface="Courier New" panose="02070309020205020404" pitchFamily="49" charset="0"/>
              <a:buChar char="o"/>
            </a:pPr>
            <a:r>
              <a:rPr lang="fr-FR" altLang="fr-FR" sz="1200" dirty="0">
                <a:solidFill>
                  <a:schemeClr val="tx2"/>
                </a:solidFill>
                <a:latin typeface="Myriad Pro"/>
              </a:rPr>
              <a:t>Inscription et consultation du Consulat de France au Gabon pour plus d’</a:t>
            </a:r>
            <a:r>
              <a:rPr lang="fr-FR" altLang="ja-JP" sz="1200" dirty="0">
                <a:solidFill>
                  <a:schemeClr val="tx2"/>
                </a:solidFill>
                <a:latin typeface="Myriad Pro"/>
              </a:rPr>
              <a:t>informations</a:t>
            </a:r>
          </a:p>
          <a:p>
            <a:pPr lvl="1" defTabSz="914400" eaLnBrk="1" hangingPunct="1">
              <a:lnSpc>
                <a:spcPct val="70000"/>
              </a:lnSpc>
            </a:pPr>
            <a:endParaRPr lang="fr-FR" altLang="ja-JP" sz="12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pPr>
            <a:endParaRPr lang="fr-FR" altLang="ja-JP" sz="1600" dirty="0">
              <a:solidFill>
                <a:srgbClr val="800000"/>
              </a:solidFill>
              <a:latin typeface="Myriad Pro"/>
            </a:endParaRPr>
          </a:p>
          <a:p>
            <a:pPr lvl="1" defTabSz="914400" eaLnBrk="1" hangingPunct="1">
              <a:lnSpc>
                <a:spcPct val="70000"/>
              </a:lnSpc>
              <a:spcBef>
                <a:spcPts val="800"/>
              </a:spcBef>
            </a:pPr>
            <a:endParaRPr lang="fr-FR" altLang="ja-JP" sz="1600" dirty="0">
              <a:solidFill>
                <a:srgbClr val="800000"/>
              </a:solidFill>
              <a:latin typeface="Myriad Pro"/>
            </a:endParaRPr>
          </a:p>
          <a:p>
            <a:pPr marL="342900" indent="-342900" defTabSz="914400" eaLnBrk="1" hangingPunct="1">
              <a:lnSpc>
                <a:spcPct val="70000"/>
              </a:lnSpc>
              <a:buFont typeface="Arial" panose="020B0604020202020204" pitchFamily="34" charset="0"/>
              <a:buChar char="•"/>
            </a:pPr>
            <a:r>
              <a:rPr lang="fr-FR" altLang="fr-FR" sz="2000" b="1" dirty="0">
                <a:solidFill>
                  <a:schemeClr val="tx2"/>
                </a:solidFill>
                <a:latin typeface="Myriad Pro"/>
              </a:rPr>
              <a:t>Infrastructures :</a:t>
            </a:r>
          </a:p>
          <a:p>
            <a:pPr defTabSz="914400" eaLnBrk="1" hangingPunct="1">
              <a:lnSpc>
                <a:spcPct val="70000"/>
              </a:lnSpc>
            </a:pPr>
            <a:endParaRPr lang="fr-FR" altLang="fr-FR" sz="800" b="1" u="sng" dirty="0">
              <a:solidFill>
                <a:schemeClr val="tx2"/>
              </a:solidFill>
              <a:latin typeface="Myriad Pro"/>
            </a:endParaRPr>
          </a:p>
          <a:p>
            <a:pPr marL="742950" lvl="1" indent="-285750" algn="just" defTabSz="914400" eaLnBrk="1" hangingPunct="1">
              <a:lnSpc>
                <a:spcPct val="80000"/>
              </a:lnSpc>
              <a:buFont typeface="Courier New" panose="02070309020205020404" pitchFamily="49" charset="0"/>
              <a:buChar char="o"/>
            </a:pPr>
            <a:r>
              <a:rPr lang="fr-FR" altLang="fr-FR" sz="1200" u="sng" dirty="0">
                <a:solidFill>
                  <a:schemeClr val="tx2"/>
                </a:solidFill>
                <a:latin typeface="Myriad Pro"/>
              </a:rPr>
              <a:t>Routières</a:t>
            </a:r>
            <a:r>
              <a:rPr lang="fr-FR" altLang="fr-FR" sz="1200" dirty="0">
                <a:solidFill>
                  <a:schemeClr val="tx2"/>
                </a:solidFill>
                <a:latin typeface="Myriad Pro"/>
              </a:rPr>
              <a:t> : routes principales généralement bonnes dans les principales villes du pays, mais routes secondaires dégradées, </a:t>
            </a:r>
            <a:r>
              <a:rPr lang="fr-FR" altLang="fr-FR" sz="1200" b="1" dirty="0">
                <a:solidFill>
                  <a:srgbClr val="C00000"/>
                </a:solidFill>
                <a:latin typeface="Myriad Pro"/>
              </a:rPr>
              <a:t>4x4 souvent nécessaire</a:t>
            </a:r>
          </a:p>
          <a:p>
            <a:pPr lvl="1" algn="just" defTabSz="914400" eaLnBrk="1" hangingPunct="1">
              <a:lnSpc>
                <a:spcPct val="80000"/>
              </a:lnSpc>
            </a:pPr>
            <a:endParaRPr lang="fr-FR" altLang="fr-FR" sz="1200" dirty="0">
              <a:solidFill>
                <a:schemeClr val="tx2"/>
              </a:solidFill>
              <a:latin typeface="Myriad Pro"/>
            </a:endParaRPr>
          </a:p>
          <a:p>
            <a:pPr marL="742950" lvl="1" indent="-285750" algn="just" defTabSz="914400" eaLnBrk="1" hangingPunct="1">
              <a:lnSpc>
                <a:spcPct val="80000"/>
              </a:lnSpc>
              <a:buFont typeface="Courier New" panose="02070309020205020404" pitchFamily="49" charset="0"/>
              <a:buChar char="o"/>
            </a:pPr>
            <a:r>
              <a:rPr lang="fr-FR" altLang="fr-FR" sz="1200" u="sng" dirty="0">
                <a:solidFill>
                  <a:schemeClr val="tx2"/>
                </a:solidFill>
                <a:latin typeface="Myriad Pro"/>
              </a:rPr>
              <a:t>Maritimes :</a:t>
            </a:r>
            <a:r>
              <a:rPr lang="fr-FR" altLang="fr-FR" sz="1200" dirty="0">
                <a:solidFill>
                  <a:schemeClr val="tx2"/>
                </a:solidFill>
                <a:latin typeface="Myriad Pro"/>
              </a:rPr>
              <a:t> port en eau profonde à Libreville et Port-Gentil, petit port de plaisance à flot à Libreville et Port-Gentil, port à sec pour la plaisance à Libreville et Port-Gentil. Le pays s’est récemment doté d’une compagnie de navigation intérieure et internationale (CNNII).</a:t>
            </a:r>
          </a:p>
          <a:p>
            <a:pPr lvl="1" algn="just" defTabSz="914400" eaLnBrk="1" hangingPunct="1">
              <a:lnSpc>
                <a:spcPct val="80000"/>
              </a:lnSpc>
            </a:pPr>
            <a:endParaRPr lang="fr-FR" altLang="fr-FR" sz="1200" dirty="0">
              <a:solidFill>
                <a:schemeClr val="tx2"/>
              </a:solidFill>
              <a:latin typeface="Myriad Pro"/>
            </a:endParaRPr>
          </a:p>
          <a:p>
            <a:pPr marL="742950" lvl="1" indent="-285750" algn="just" defTabSz="914400" eaLnBrk="1" hangingPunct="1">
              <a:lnSpc>
                <a:spcPct val="80000"/>
              </a:lnSpc>
              <a:buFont typeface="Courier New" panose="02070309020205020404" pitchFamily="49" charset="0"/>
              <a:buChar char="o"/>
            </a:pPr>
            <a:r>
              <a:rPr lang="fr-FR" altLang="fr-FR" sz="1200" u="sng" dirty="0">
                <a:solidFill>
                  <a:schemeClr val="tx2"/>
                </a:solidFill>
                <a:latin typeface="Myriad Pro"/>
              </a:rPr>
              <a:t>Aériennes :</a:t>
            </a:r>
            <a:r>
              <a:rPr lang="fr-FR" altLang="fr-FR" sz="1200" dirty="0">
                <a:solidFill>
                  <a:schemeClr val="tx2"/>
                </a:solidFill>
                <a:latin typeface="Myriad Pro"/>
              </a:rPr>
              <a:t> </a:t>
            </a:r>
            <a:r>
              <a:rPr lang="fr-FR" altLang="fr-FR" sz="1200" dirty="0">
                <a:solidFill>
                  <a:srgbClr val="C00000"/>
                </a:solidFill>
                <a:latin typeface="Myriad Pro"/>
              </a:rPr>
              <a:t>desserte quasi quotidienne </a:t>
            </a:r>
            <a:r>
              <a:rPr lang="fr-FR" altLang="fr-FR" sz="1200" dirty="0">
                <a:solidFill>
                  <a:schemeClr val="tx2"/>
                </a:solidFill>
                <a:latin typeface="Myriad Pro"/>
              </a:rPr>
              <a:t>avec la France et l’</a:t>
            </a:r>
            <a:r>
              <a:rPr lang="fr-FR" altLang="ja-JP" sz="1200" dirty="0">
                <a:solidFill>
                  <a:schemeClr val="tx2"/>
                </a:solidFill>
                <a:latin typeface="Myriad Pro"/>
              </a:rPr>
              <a:t>Europe via </a:t>
            </a:r>
            <a:r>
              <a:rPr lang="fr-FR" altLang="ja-JP" sz="1200" b="1" dirty="0">
                <a:solidFill>
                  <a:srgbClr val="C00000"/>
                </a:solidFill>
                <a:latin typeface="Myriad Pro"/>
              </a:rPr>
              <a:t>Air France, </a:t>
            </a:r>
            <a:r>
              <a:rPr lang="fr-FR" altLang="ja-JP" sz="1200" b="1" dirty="0" err="1">
                <a:solidFill>
                  <a:srgbClr val="C00000"/>
                </a:solidFill>
                <a:latin typeface="Myriad Pro"/>
              </a:rPr>
              <a:t>Turkish</a:t>
            </a:r>
            <a:r>
              <a:rPr lang="fr-FR" altLang="ja-JP" sz="1200" b="1" dirty="0">
                <a:solidFill>
                  <a:srgbClr val="C00000"/>
                </a:solidFill>
                <a:latin typeface="Myriad Pro"/>
              </a:rPr>
              <a:t> Airlines et Royal Air Maroc</a:t>
            </a:r>
          </a:p>
          <a:p>
            <a:pPr lvl="1" algn="just" defTabSz="914400" eaLnBrk="1" hangingPunct="1">
              <a:lnSpc>
                <a:spcPct val="80000"/>
              </a:lnSpc>
            </a:pPr>
            <a:endParaRPr lang="fr-FR" altLang="ja-JP" sz="1200" dirty="0">
              <a:solidFill>
                <a:schemeClr val="tx2"/>
              </a:solidFill>
              <a:latin typeface="Myriad Pro"/>
            </a:endParaRPr>
          </a:p>
          <a:p>
            <a:pPr marL="742950" lvl="1" indent="-285750" algn="just" defTabSz="914400" eaLnBrk="1" hangingPunct="1">
              <a:lnSpc>
                <a:spcPct val="80000"/>
              </a:lnSpc>
              <a:buFont typeface="Courier New" panose="02070309020205020404" pitchFamily="49" charset="0"/>
              <a:buChar char="o"/>
            </a:pPr>
            <a:r>
              <a:rPr lang="fr-FR" altLang="fr-FR" sz="1200" u="sng" dirty="0">
                <a:solidFill>
                  <a:schemeClr val="tx2"/>
                </a:solidFill>
                <a:latin typeface="Myriad Pro"/>
              </a:rPr>
              <a:t>Télécommunications</a:t>
            </a:r>
            <a:r>
              <a:rPr lang="fr-FR" altLang="fr-FR" sz="1200" dirty="0">
                <a:solidFill>
                  <a:schemeClr val="tx2"/>
                </a:solidFill>
                <a:latin typeface="Myriad Pro"/>
              </a:rPr>
              <a:t> : </a:t>
            </a:r>
            <a:r>
              <a:rPr lang="fr-FR" altLang="fr-FR" sz="1200" b="1" dirty="0">
                <a:solidFill>
                  <a:srgbClr val="C00000"/>
                </a:solidFill>
                <a:latin typeface="Myriad Pro"/>
              </a:rPr>
              <a:t>plusieurs opérateurs de téléphonie et internet disponibles </a:t>
            </a:r>
            <a:r>
              <a:rPr lang="fr-FR" altLang="fr-FR" sz="1200" dirty="0">
                <a:solidFill>
                  <a:schemeClr val="tx2"/>
                </a:solidFill>
                <a:latin typeface="Myriad Pro"/>
              </a:rPr>
              <a:t>au Gabon. Gabon Telecom est l’opérateur historique.</a:t>
            </a:r>
          </a:p>
          <a:p>
            <a:pPr lvl="1" algn="just" defTabSz="914400" eaLnBrk="1" hangingPunct="1">
              <a:lnSpc>
                <a:spcPct val="80000"/>
              </a:lnSpc>
            </a:pPr>
            <a:endParaRPr lang="fr-FR" altLang="fr-FR" sz="1200" dirty="0">
              <a:solidFill>
                <a:schemeClr val="tx2"/>
              </a:solidFill>
              <a:latin typeface="Myriad Pro"/>
            </a:endParaRPr>
          </a:p>
          <a:p>
            <a:pPr marL="742950" lvl="1" indent="-285750" algn="just" defTabSz="914400" eaLnBrk="1" hangingPunct="1">
              <a:lnSpc>
                <a:spcPct val="80000"/>
              </a:lnSpc>
              <a:buFont typeface="Courier New" panose="02070309020205020404" pitchFamily="49" charset="0"/>
              <a:buChar char="o"/>
            </a:pPr>
            <a:r>
              <a:rPr lang="fr-FR" altLang="fr-FR" sz="1200" u="sng" dirty="0">
                <a:solidFill>
                  <a:schemeClr val="tx2"/>
                </a:solidFill>
                <a:latin typeface="Myriad Pro"/>
              </a:rPr>
              <a:t>En eau et électricité </a:t>
            </a:r>
            <a:r>
              <a:rPr lang="fr-FR" altLang="fr-FR" sz="1200" dirty="0">
                <a:solidFill>
                  <a:schemeClr val="tx2"/>
                </a:solidFill>
                <a:latin typeface="Myriad Pro"/>
              </a:rPr>
              <a:t>: exploitée par la SEEG, sous gestion de l’Etat depuis février 2018, </a:t>
            </a:r>
            <a:r>
              <a:rPr lang="fr-FR" altLang="fr-FR" sz="1200" b="1" dirty="0">
                <a:solidFill>
                  <a:srgbClr val="C00000"/>
                </a:solidFill>
                <a:latin typeface="Myriad Pro"/>
              </a:rPr>
              <a:t>eau potable au Gabon, mais difficulté d</a:t>
            </a:r>
            <a:r>
              <a:rPr lang="ja-JP" altLang="fr-FR" sz="1200" b="1" dirty="0">
                <a:solidFill>
                  <a:srgbClr val="C00000"/>
                </a:solidFill>
                <a:latin typeface="Myriad Pro"/>
              </a:rPr>
              <a:t>’</a:t>
            </a:r>
            <a:r>
              <a:rPr lang="fr-FR" altLang="ja-JP" sz="1200" b="1" dirty="0">
                <a:solidFill>
                  <a:srgbClr val="C00000"/>
                </a:solidFill>
                <a:latin typeface="Myriad Pro"/>
              </a:rPr>
              <a:t>approvisionnement en eau</a:t>
            </a:r>
            <a:r>
              <a:rPr lang="fr-FR" altLang="ja-JP" sz="1200" dirty="0">
                <a:solidFill>
                  <a:srgbClr val="C00000"/>
                </a:solidFill>
                <a:latin typeface="Myriad Pro"/>
              </a:rPr>
              <a:t> </a:t>
            </a:r>
            <a:r>
              <a:rPr lang="fr-FR" altLang="ja-JP" sz="1200" b="1" dirty="0">
                <a:solidFill>
                  <a:srgbClr val="C00000"/>
                </a:solidFill>
                <a:latin typeface="Myriad Pro"/>
              </a:rPr>
              <a:t>et électricité observée depuis quelques temps dans certains quartiers</a:t>
            </a:r>
            <a:r>
              <a:rPr lang="fr-FR" altLang="ja-JP" sz="1200" dirty="0">
                <a:solidFill>
                  <a:schemeClr val="tx2"/>
                </a:solidFill>
                <a:latin typeface="Myriad Pro"/>
              </a:rPr>
              <a:t>. Des travaux importants sont actuellement réalisés pour augmenter la desserte en eau et en électricité dans le pays.</a:t>
            </a:r>
          </a:p>
          <a:p>
            <a:endParaRPr lang="fr-FR" dirty="0">
              <a:latin typeface="Myriad Pro"/>
            </a:endParaRPr>
          </a:p>
        </p:txBody>
      </p:sp>
    </p:spTree>
    <p:extLst>
      <p:ext uri="{BB962C8B-B14F-4D97-AF65-F5344CB8AC3E}">
        <p14:creationId xmlns:p14="http://schemas.microsoft.com/office/powerpoint/2010/main" val="306156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BEBA8EAE-BF5A-486C-A8C5-ECC9F3942E4B}">
                <a14:imgProps xmlns:a14="http://schemas.microsoft.com/office/drawing/2010/main">
                  <a14:imgLayer r:embed="rId3">
                    <a14:imgEffect>
                      <a14:artisticBlur radius="8"/>
                    </a14:imgEffect>
                  </a14:imgLayer>
                </a14:imgProps>
              </a:ext>
            </a:extLst>
          </a:blip>
          <a:stretch>
            <a:fillRect/>
          </a:stretch>
        </p:blipFill>
        <p:spPr>
          <a:xfrm>
            <a:off x="-636" y="0"/>
            <a:ext cx="9144636" cy="6858000"/>
          </a:xfrm>
          <a:prstGeom prst="rect">
            <a:avLst/>
          </a:prstGeom>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057" y="4692704"/>
            <a:ext cx="1454150" cy="1725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rot="16200000">
            <a:off x="5939833" y="3105833"/>
            <a:ext cx="5520030" cy="646331"/>
          </a:xfrm>
          <a:prstGeom prst="rect">
            <a:avLst/>
          </a:prstGeom>
          <a:noFill/>
        </p:spPr>
        <p:txBody>
          <a:bodyPr wrap="square" rtlCol="0">
            <a:spAutoFit/>
          </a:bodyPr>
          <a:lstStyle/>
          <a:p>
            <a:pPr algn="ctr"/>
            <a:r>
              <a:rPr lang="fr-FR" sz="3600" dirty="0">
                <a:solidFill>
                  <a:schemeClr val="bg1"/>
                </a:solidFill>
                <a:effectLst>
                  <a:outerShdw blurRad="38100" dist="38100" dir="2700000" algn="tl">
                    <a:srgbClr val="000000">
                      <a:alpha val="43137"/>
                    </a:srgbClr>
                  </a:outerShdw>
                </a:effectLst>
                <a:latin typeface="Myriad Pro"/>
              </a:rPr>
              <a:t>Situation géographique</a:t>
            </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245" y="745183"/>
            <a:ext cx="4714875"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726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defTabSz="914400" eaLnBrk="1" hangingPunct="1">
              <a:lnSpc>
                <a:spcPct val="60000"/>
              </a:lnSpc>
              <a:buFont typeface="Wingdings" panose="05000000000000000000" pitchFamily="2" charset="2"/>
              <a:buChar char="ü"/>
            </a:pPr>
            <a:endParaRPr lang="fr-FR" altLang="fr-FR" sz="1200" dirty="0">
              <a:solidFill>
                <a:srgbClr val="800000"/>
              </a:solidFill>
            </a:endParaRPr>
          </a:p>
          <a:p>
            <a:pPr algn="ctr"/>
            <a:endParaRPr lang="fr-FR" sz="1800" dirty="0"/>
          </a:p>
          <a:p>
            <a:pPr algn="ctr"/>
            <a:endParaRPr lang="fr-FR" sz="1800" dirty="0"/>
          </a:p>
          <a:p>
            <a:pPr algn="ctr"/>
            <a:endParaRPr lang="fr-FR" sz="1800" dirty="0"/>
          </a:p>
          <a:p>
            <a:pPr marL="0" indent="0" algn="ctr">
              <a:buNone/>
            </a:pPr>
            <a:r>
              <a:rPr lang="fr-FR" sz="1800" dirty="0"/>
              <a:t>Document fourni à titre informatif uniquement ; il appartiendra à chacun des investisseurs intéressés par le Gabon de s’adjoindre les services de conseils professionnels afin de vérifier les informations fournies dans cette présentation. </a:t>
            </a:r>
          </a:p>
          <a:p>
            <a:pPr marL="0" indent="0" algn="ctr">
              <a:buNone/>
            </a:pPr>
            <a:r>
              <a:rPr lang="fr-FR" sz="1800" dirty="0"/>
              <a:t> </a:t>
            </a:r>
          </a:p>
          <a:p>
            <a:pPr marL="0" indent="0" algn="ctr">
              <a:buNone/>
            </a:pPr>
            <a:r>
              <a:rPr lang="fr-FR" sz="1800" dirty="0"/>
              <a:t>Le Comité des </a:t>
            </a:r>
            <a:r>
              <a:rPr lang="fr-FR" sz="1800" dirty="0" err="1"/>
              <a:t>CCEFs</a:t>
            </a:r>
            <a:r>
              <a:rPr lang="fr-FR" sz="1800" dirty="0"/>
              <a:t> du Gabon pourra fournir une liste de ces conseils, sur demande.</a:t>
            </a:r>
          </a:p>
        </p:txBody>
      </p:sp>
      <p:sp>
        <p:nvSpPr>
          <p:cNvPr id="3" name="Titre 2"/>
          <p:cNvSpPr>
            <a:spLocks noGrp="1"/>
          </p:cNvSpPr>
          <p:nvPr>
            <p:ph type="title"/>
          </p:nvPr>
        </p:nvSpPr>
        <p:spPr/>
        <p:txBody>
          <a:bodyPr/>
          <a:lstStyle/>
          <a:p>
            <a:r>
              <a:rPr lang="fr-FR" dirty="0"/>
              <a:t>IMPORTANT</a:t>
            </a:r>
          </a:p>
        </p:txBody>
      </p:sp>
      <p:sp>
        <p:nvSpPr>
          <p:cNvPr id="4" name="ZoneTexte 3"/>
          <p:cNvSpPr txBox="1"/>
          <p:nvPr/>
        </p:nvSpPr>
        <p:spPr>
          <a:xfrm>
            <a:off x="-2138561" y="2632793"/>
            <a:ext cx="8761445" cy="800219"/>
          </a:xfrm>
          <a:prstGeom prst="rect">
            <a:avLst/>
          </a:prstGeom>
          <a:noFill/>
        </p:spPr>
        <p:txBody>
          <a:bodyPr wrap="square" numCol="2" rtlCol="0">
            <a:spAutoFit/>
          </a:bodyPr>
          <a:lstStyle/>
          <a:p>
            <a:pPr marL="342900" indent="-342900" defTabSz="914400" eaLnBrk="1" hangingPunct="1">
              <a:lnSpc>
                <a:spcPct val="70000"/>
              </a:lnSpc>
              <a:buFont typeface="Arial" panose="020B0604020202020204" pitchFamily="34" charset="0"/>
              <a:buChar char="•"/>
            </a:pPr>
            <a:endParaRPr lang="fr-FR" altLang="fr-FR" sz="2000" b="1" dirty="0">
              <a:solidFill>
                <a:schemeClr val="tx2"/>
              </a:solidFill>
              <a:latin typeface="Myriad Pro"/>
            </a:endParaRPr>
          </a:p>
          <a:p>
            <a:pPr marL="342900" indent="-342900" defTabSz="914400" eaLnBrk="1" hangingPunct="1">
              <a:lnSpc>
                <a:spcPct val="70000"/>
              </a:lnSpc>
              <a:buFont typeface="Arial" panose="020B0604020202020204" pitchFamily="34" charset="0"/>
              <a:buChar char="•"/>
            </a:pPr>
            <a:endParaRPr lang="fr-FR" altLang="fr-FR" sz="2000" b="1" dirty="0">
              <a:solidFill>
                <a:schemeClr val="tx2"/>
              </a:solidFill>
              <a:latin typeface="Myriad Pro"/>
            </a:endParaRPr>
          </a:p>
          <a:p>
            <a:endParaRPr lang="fr-FR" dirty="0">
              <a:latin typeface="Myriad Pro"/>
            </a:endParaRPr>
          </a:p>
        </p:txBody>
      </p:sp>
    </p:spTree>
    <p:extLst>
      <p:ext uri="{BB962C8B-B14F-4D97-AF65-F5344CB8AC3E}">
        <p14:creationId xmlns:p14="http://schemas.microsoft.com/office/powerpoint/2010/main" val="1783132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ANNEXES</a:t>
            </a:r>
          </a:p>
        </p:txBody>
      </p:sp>
    </p:spTree>
    <p:extLst>
      <p:ext uri="{BB962C8B-B14F-4D97-AF65-F5344CB8AC3E}">
        <p14:creationId xmlns:p14="http://schemas.microsoft.com/office/powerpoint/2010/main" val="4085549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03390"/>
            <a:ext cx="8229600" cy="5654610"/>
          </a:xfrm>
        </p:spPr>
        <p:txBody>
          <a:bodyPr/>
          <a:lstStyle/>
          <a:p>
            <a:pPr marL="0" indent="0">
              <a:buNone/>
            </a:pPr>
            <a:r>
              <a:rPr lang="fr-FR" sz="1800" b="1" dirty="0">
                <a:solidFill>
                  <a:schemeClr val="tx2"/>
                </a:solidFill>
              </a:rPr>
              <a:t>Impôt sur les sociétés (IS) :</a:t>
            </a:r>
          </a:p>
          <a:p>
            <a:pPr marL="0" indent="0">
              <a:buNone/>
            </a:pPr>
            <a:endParaRPr lang="fr-FR" sz="700" dirty="0">
              <a:solidFill>
                <a:schemeClr val="tx2"/>
              </a:solidFill>
            </a:endParaRPr>
          </a:p>
          <a:p>
            <a:pPr algn="just"/>
            <a:r>
              <a:rPr lang="fr-FR" sz="1200" b="1" dirty="0">
                <a:solidFill>
                  <a:schemeClr val="tx2"/>
                </a:solidFill>
              </a:rPr>
              <a:t>Principaux produits taxables </a:t>
            </a:r>
            <a:r>
              <a:rPr lang="fr-FR" sz="1200" dirty="0">
                <a:solidFill>
                  <a:schemeClr val="tx2"/>
                </a:solidFill>
              </a:rPr>
              <a:t>: chiffre d’affaires, plus-values, dividendes</a:t>
            </a:r>
          </a:p>
          <a:p>
            <a:pPr algn="just"/>
            <a:r>
              <a:rPr lang="fr-FR" sz="1200" b="1" dirty="0">
                <a:solidFill>
                  <a:schemeClr val="tx2"/>
                </a:solidFill>
              </a:rPr>
              <a:t>Principales charges déductibles </a:t>
            </a:r>
            <a:r>
              <a:rPr lang="fr-FR" sz="1200" dirty="0">
                <a:solidFill>
                  <a:schemeClr val="tx2"/>
                </a:solidFill>
              </a:rPr>
              <a:t>: frais généraux, charges financières (sous conditions), pertes, amortissements et provisions si notamment charges réelles, appuyées de documents justificatifs et dans l’intérêt de l’entreprise, les cotisations sociales versées aux caisses étrangères (sous conditions), le montant des locations concédées à une entreprise (sous conditions), possibilités d’amortissements accélérés pour certains actifs</a:t>
            </a:r>
          </a:p>
          <a:p>
            <a:pPr algn="just"/>
            <a:r>
              <a:rPr lang="fr-FR" sz="1200" dirty="0">
                <a:solidFill>
                  <a:schemeClr val="tx2"/>
                </a:solidFill>
              </a:rPr>
              <a:t>Problématique des prix de transfert, actes anormaux de gestion et abus de droit</a:t>
            </a:r>
          </a:p>
          <a:p>
            <a:pPr algn="just"/>
            <a:r>
              <a:rPr lang="fr-FR" sz="1200" b="1" dirty="0">
                <a:solidFill>
                  <a:schemeClr val="tx2"/>
                </a:solidFill>
              </a:rPr>
              <a:t>Taux : 35% pour mine et pétrole, 30% pour les secteurs hors-pétrole et hors-mines sur les bénéfices nets, sous réserve de l’impôt minimum forfaitaire de 1% sur le chiffre d’affaires (sauf pendant les 2 premières années)</a:t>
            </a:r>
          </a:p>
          <a:p>
            <a:pPr algn="just"/>
            <a:r>
              <a:rPr lang="fr-FR" sz="1200" b="1" dirty="0">
                <a:solidFill>
                  <a:schemeClr val="tx2"/>
                </a:solidFill>
              </a:rPr>
              <a:t>Taux préférentiel : principalement 25% pour les promoteurs agrées de logements économiques et sociaux et exonération pour certains investissements</a:t>
            </a:r>
            <a:endParaRPr lang="fr-FR" sz="1200" dirty="0">
              <a:solidFill>
                <a:schemeClr val="tx2"/>
              </a:solidFill>
            </a:endParaRPr>
          </a:p>
          <a:p>
            <a:pPr algn="just"/>
            <a:r>
              <a:rPr lang="fr-FR" sz="1200" b="1" dirty="0">
                <a:solidFill>
                  <a:schemeClr val="tx2"/>
                </a:solidFill>
              </a:rPr>
              <a:t>Crédits d’impôt: pour embauche de salariés gabonais à hauteur de 20% du montant des salaires bruts versés aux nouveaux salariés; et 5% du montant hors taxes de l’investissement pendant une période de 5 ans, pour les investissements touristiques inférieurs à 300 000 000 F CFA agréés par le Ministre chargé du tourisme et le Ministre chargé des finances.</a:t>
            </a:r>
            <a:r>
              <a:rPr lang="fr-FR" sz="1200" dirty="0">
                <a:solidFill>
                  <a:schemeClr val="tx2"/>
                </a:solidFill>
              </a:rPr>
              <a:t> </a:t>
            </a:r>
          </a:p>
          <a:p>
            <a:pPr algn="just"/>
            <a:r>
              <a:rPr lang="fr-FR" sz="1200" dirty="0">
                <a:solidFill>
                  <a:schemeClr val="tx2"/>
                </a:solidFill>
              </a:rPr>
              <a:t>Acomptes d’IS à payer en trois fois (30 novembre, 30 janvier et solde au 30 avril)</a:t>
            </a:r>
          </a:p>
          <a:p>
            <a:pPr algn="just"/>
            <a:r>
              <a:rPr lang="fr-FR" sz="1200" dirty="0">
                <a:solidFill>
                  <a:schemeClr val="tx2"/>
                </a:solidFill>
              </a:rPr>
              <a:t>Liasse fiscale à déposer au plus tard le 30 avril de chaque année, prorogation au 31 mai de l’année suivante (pour les contribuables utilisant la télé-procédure)</a:t>
            </a:r>
          </a:p>
          <a:p>
            <a:pPr algn="just"/>
            <a:r>
              <a:rPr lang="fr-FR" sz="1200" dirty="0">
                <a:solidFill>
                  <a:schemeClr val="tx2"/>
                </a:solidFill>
              </a:rPr>
              <a:t>Régimes spécifiques des quartiers généraux, des entreprises nouvelles, des sous-traitants pétroliers, des sociétés cotées, des sociétés pétrolières et minières, des entreprises touristiques, des sociétés agricoles, des groupes de sociétés implantés au Gabon, des sociétés implantées en zone économique à régime privilégié, des sociétés de transformation de bois,, …</a:t>
            </a:r>
          </a:p>
          <a:p>
            <a:pPr algn="just"/>
            <a:r>
              <a:rPr lang="fr-FR" sz="1200" dirty="0">
                <a:solidFill>
                  <a:schemeClr val="tx2"/>
                </a:solidFill>
              </a:rPr>
              <a:t>Exonération du minimum de perception (notamment pour les sociétés nouvellement immatriculées)</a:t>
            </a:r>
          </a:p>
          <a:p>
            <a:pPr algn="just"/>
            <a:r>
              <a:rPr lang="fr-FR" sz="1200" b="1" dirty="0">
                <a:solidFill>
                  <a:schemeClr val="tx2"/>
                </a:solidFill>
              </a:rPr>
              <a:t>Retenue à la source 20% </a:t>
            </a:r>
            <a:r>
              <a:rPr lang="fr-FR" sz="1200" dirty="0">
                <a:solidFill>
                  <a:schemeClr val="tx2"/>
                </a:solidFill>
              </a:rPr>
              <a:t>(régime des succursales 10% pour les sociétés parties aux pays ayant signé une convention fiscale avec le Gabon)</a:t>
            </a:r>
          </a:p>
          <a:p>
            <a:pPr algn="just"/>
            <a:r>
              <a:rPr lang="fr-FR" sz="1200" b="1" dirty="0">
                <a:solidFill>
                  <a:schemeClr val="tx2"/>
                </a:solidFill>
              </a:rPr>
              <a:t>PME/PMI exonérées d’IS pendant les cinq premières années de leurs activités</a:t>
            </a:r>
          </a:p>
          <a:p>
            <a:pPr marL="0" indent="0">
              <a:buNone/>
            </a:pPr>
            <a:endParaRPr lang="fr-FR" sz="1200" dirty="0">
              <a:solidFill>
                <a:schemeClr val="tx2"/>
              </a:solidFill>
            </a:endParaRPr>
          </a:p>
        </p:txBody>
      </p:sp>
      <p:sp>
        <p:nvSpPr>
          <p:cNvPr id="3" name="Titre 2"/>
          <p:cNvSpPr>
            <a:spLocks noGrp="1"/>
          </p:cNvSpPr>
          <p:nvPr>
            <p:ph type="title"/>
          </p:nvPr>
        </p:nvSpPr>
        <p:spPr>
          <a:xfrm>
            <a:off x="4530532" y="475768"/>
            <a:ext cx="4156267" cy="502299"/>
          </a:xfrm>
        </p:spPr>
        <p:txBody>
          <a:bodyPr/>
          <a:lstStyle/>
          <a:p>
            <a:r>
              <a:rPr lang="fr-FR" dirty="0">
                <a:solidFill>
                  <a:schemeClr val="tx2"/>
                </a:solidFill>
                <a:effectLst>
                  <a:outerShdw blurRad="38100" dist="38100" dir="2700000" algn="tl">
                    <a:srgbClr val="000000">
                      <a:alpha val="43137"/>
                    </a:srgbClr>
                  </a:outerShdw>
                </a:effectLst>
              </a:rPr>
              <a:t>ANNEXE 1 : </a:t>
            </a:r>
            <a:r>
              <a:rPr lang="fr-FR" altLang="fr-FR" dirty="0">
                <a:solidFill>
                  <a:schemeClr val="tx2"/>
                </a:solidFill>
                <a:effectLst>
                  <a:outerShdw blurRad="38100" dist="38100" dir="2700000" algn="tl">
                    <a:srgbClr val="000000">
                      <a:alpha val="43137"/>
                    </a:srgbClr>
                  </a:outerShdw>
                </a:effectLst>
                <a:ea typeface="MS PGothic" panose="020B0600070205080204" pitchFamily="34" charset="-128"/>
              </a:rPr>
              <a:t>Régime fiscal (Complément IS)</a:t>
            </a:r>
            <a:endParaRPr lang="fr-FR"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292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00200"/>
            <a:ext cx="8229600" cy="4900613"/>
          </a:xfrm>
        </p:spPr>
        <p:txBody>
          <a:bodyPr/>
          <a:lstStyle/>
          <a:p>
            <a:pPr marL="0" indent="0">
              <a:buNone/>
            </a:pPr>
            <a:endParaRPr lang="fr-FR" sz="1800" b="1" dirty="0">
              <a:solidFill>
                <a:schemeClr val="tx2"/>
              </a:solidFill>
            </a:endParaRPr>
          </a:p>
          <a:p>
            <a:pPr marL="0" indent="0">
              <a:buNone/>
            </a:pPr>
            <a:r>
              <a:rPr lang="fr-FR" sz="1800" b="1" dirty="0">
                <a:solidFill>
                  <a:schemeClr val="tx2"/>
                </a:solidFill>
              </a:rPr>
              <a:t>Impôt de distribution :</a:t>
            </a:r>
          </a:p>
          <a:p>
            <a:pPr marL="0" indent="0">
              <a:buNone/>
            </a:pPr>
            <a:endParaRPr lang="fr-FR" sz="1200" b="1" dirty="0">
              <a:solidFill>
                <a:schemeClr val="tx2"/>
              </a:solidFill>
            </a:endParaRPr>
          </a:p>
          <a:p>
            <a:endParaRPr lang="fr-FR" sz="700" dirty="0">
              <a:solidFill>
                <a:schemeClr val="tx2"/>
              </a:solidFill>
            </a:endParaRPr>
          </a:p>
          <a:p>
            <a:pPr lvl="1" defTabSz="914400">
              <a:lnSpc>
                <a:spcPct val="80000"/>
              </a:lnSpc>
              <a:buFont typeface="Arial" panose="020B0604020202020204" pitchFamily="34" charset="0"/>
              <a:buChar char="•"/>
            </a:pPr>
            <a:r>
              <a:rPr lang="fr-FR" altLang="fr-FR" sz="1600" dirty="0">
                <a:solidFill>
                  <a:schemeClr val="tx2"/>
                </a:solidFill>
              </a:rPr>
              <a:t>Taux général : 20%, retenu à la source</a:t>
            </a:r>
          </a:p>
          <a:p>
            <a:pPr marL="457200" lvl="1" indent="0" defTabSz="914400">
              <a:lnSpc>
                <a:spcPct val="80000"/>
              </a:lnSpc>
              <a:buNone/>
            </a:pPr>
            <a:endParaRPr lang="fr-FR" altLang="fr-FR" sz="1600" dirty="0">
              <a:solidFill>
                <a:schemeClr val="tx2"/>
              </a:solidFill>
            </a:endParaRPr>
          </a:p>
          <a:p>
            <a:pPr lvl="1" defTabSz="914400">
              <a:lnSpc>
                <a:spcPct val="80000"/>
              </a:lnSpc>
              <a:buFont typeface="Arial" panose="020B0604020202020204" pitchFamily="34" charset="0"/>
              <a:buChar char="•"/>
            </a:pPr>
            <a:r>
              <a:rPr lang="fr-FR" altLang="fr-FR" sz="1600" dirty="0">
                <a:solidFill>
                  <a:schemeClr val="tx2"/>
                </a:solidFill>
              </a:rPr>
              <a:t>Réduction de l’impôt de distribution à 5 % pour les distributions à l’intérieur du groupe fiscal de sociétés et plafonné à 10 % pour la distribution à l’extérieur</a:t>
            </a:r>
          </a:p>
          <a:p>
            <a:pPr lvl="1" defTabSz="914400">
              <a:lnSpc>
                <a:spcPct val="80000"/>
              </a:lnSpc>
              <a:buFont typeface="Arial" panose="020B0604020202020204" pitchFamily="34" charset="0"/>
              <a:buChar char="•"/>
            </a:pPr>
            <a:endParaRPr lang="fr-FR" altLang="fr-FR" sz="1600" dirty="0">
              <a:solidFill>
                <a:schemeClr val="tx2"/>
              </a:solidFill>
            </a:endParaRPr>
          </a:p>
          <a:p>
            <a:pPr lvl="1" defTabSz="914400">
              <a:lnSpc>
                <a:spcPct val="80000"/>
              </a:lnSpc>
              <a:buFont typeface="Arial" panose="020B0604020202020204" pitchFamily="34" charset="0"/>
              <a:buChar char="•"/>
            </a:pPr>
            <a:r>
              <a:rPr lang="fr-FR" altLang="ja-JP" sz="1600" dirty="0">
                <a:solidFill>
                  <a:schemeClr val="tx2"/>
                </a:solidFill>
              </a:rPr>
              <a:t>Exonération des dividendes réinvestis dans les secteurs de la santé, de l’éducation, du logement et des infrastructures</a:t>
            </a:r>
          </a:p>
          <a:p>
            <a:pPr marL="457200" lvl="1" indent="0" defTabSz="914400">
              <a:lnSpc>
                <a:spcPct val="80000"/>
              </a:lnSpc>
              <a:buNone/>
            </a:pPr>
            <a:endParaRPr lang="fr-FR" altLang="ja-JP" sz="1600" dirty="0">
              <a:solidFill>
                <a:schemeClr val="tx2"/>
              </a:solidFill>
            </a:endParaRPr>
          </a:p>
          <a:p>
            <a:pPr lvl="1" defTabSz="914400">
              <a:lnSpc>
                <a:spcPct val="80000"/>
              </a:lnSpc>
              <a:buFont typeface="Arial" panose="020B0604020202020204" pitchFamily="34" charset="0"/>
              <a:buChar char="•"/>
            </a:pPr>
            <a:r>
              <a:rPr lang="fr-FR" altLang="ja-JP" sz="1600" dirty="0">
                <a:solidFill>
                  <a:schemeClr val="tx2"/>
                </a:solidFill>
              </a:rPr>
              <a:t>Exonération des entreprises touristiques agrées</a:t>
            </a:r>
          </a:p>
          <a:p>
            <a:pPr lvl="1" defTabSz="914400">
              <a:lnSpc>
                <a:spcPct val="80000"/>
              </a:lnSpc>
              <a:buFont typeface="Arial" panose="020B0604020202020204" pitchFamily="34" charset="0"/>
              <a:buChar char="•"/>
            </a:pPr>
            <a:endParaRPr lang="fr-FR" altLang="ja-JP" sz="1600" dirty="0">
              <a:solidFill>
                <a:schemeClr val="tx2"/>
              </a:solidFill>
            </a:endParaRPr>
          </a:p>
          <a:p>
            <a:pPr lvl="1" defTabSz="914400">
              <a:lnSpc>
                <a:spcPct val="80000"/>
              </a:lnSpc>
              <a:buFont typeface="Arial" panose="020B0604020202020204" pitchFamily="34" charset="0"/>
              <a:buChar char="•"/>
            </a:pPr>
            <a:r>
              <a:rPr lang="fr-FR" altLang="ja-JP" sz="1600" dirty="0">
                <a:solidFill>
                  <a:schemeClr val="tx2"/>
                </a:solidFill>
              </a:rPr>
              <a:t>Exonération des investisseurs admis au régime de la Zone Economique Spéciale</a:t>
            </a:r>
          </a:p>
          <a:p>
            <a:pPr lvl="1" defTabSz="914400">
              <a:lnSpc>
                <a:spcPct val="80000"/>
              </a:lnSpc>
              <a:buFont typeface="Arial" panose="020B0604020202020204" pitchFamily="34" charset="0"/>
              <a:buChar char="•"/>
            </a:pPr>
            <a:endParaRPr lang="fr-FR" altLang="ja-JP" sz="1600" dirty="0">
              <a:solidFill>
                <a:schemeClr val="tx2"/>
              </a:solidFill>
            </a:endParaRPr>
          </a:p>
          <a:p>
            <a:pPr lvl="1" defTabSz="914400">
              <a:lnSpc>
                <a:spcPct val="80000"/>
              </a:lnSpc>
              <a:buFont typeface="Arial" panose="020B0604020202020204" pitchFamily="34" charset="0"/>
              <a:buChar char="•"/>
            </a:pPr>
            <a:r>
              <a:rPr lang="fr-FR" altLang="ja-JP" sz="1600" dirty="0">
                <a:solidFill>
                  <a:schemeClr val="tx2"/>
                </a:solidFill>
              </a:rPr>
              <a:t>Exonération des sociétés pétrolières, titulaires de contrats d’exploration et de partage de production</a:t>
            </a:r>
          </a:p>
          <a:p>
            <a:pPr marL="0" indent="0">
              <a:buNone/>
            </a:pPr>
            <a:endParaRPr lang="fr-FR" sz="1050" dirty="0">
              <a:solidFill>
                <a:schemeClr val="tx2"/>
              </a:solidFill>
            </a:endParaRPr>
          </a:p>
        </p:txBody>
      </p:sp>
      <p:sp>
        <p:nvSpPr>
          <p:cNvPr id="3" name="Titre 2"/>
          <p:cNvSpPr>
            <a:spLocks noGrp="1"/>
          </p:cNvSpPr>
          <p:nvPr>
            <p:ph type="title"/>
          </p:nvPr>
        </p:nvSpPr>
        <p:spPr>
          <a:xfrm>
            <a:off x="4530532" y="457107"/>
            <a:ext cx="4156267" cy="502299"/>
          </a:xfrm>
        </p:spPr>
        <p:txBody>
          <a:bodyPr/>
          <a:lstStyle/>
          <a:p>
            <a:r>
              <a:rPr lang="fr-FR" dirty="0">
                <a:solidFill>
                  <a:schemeClr val="tx2"/>
                </a:solidFill>
                <a:effectLst>
                  <a:outerShdw blurRad="38100" dist="38100" dir="2700000" algn="tl">
                    <a:srgbClr val="000000">
                      <a:alpha val="43137"/>
                    </a:srgbClr>
                  </a:outerShdw>
                </a:effectLst>
              </a:rPr>
              <a:t>ANNEXE 1 : </a:t>
            </a:r>
            <a:r>
              <a:rPr lang="fr-FR" altLang="fr-FR" dirty="0">
                <a:solidFill>
                  <a:schemeClr val="tx2"/>
                </a:solidFill>
                <a:effectLst>
                  <a:outerShdw blurRad="38100" dist="38100" dir="2700000" algn="tl">
                    <a:srgbClr val="000000">
                      <a:alpha val="43137"/>
                    </a:srgbClr>
                  </a:outerShdw>
                </a:effectLst>
                <a:ea typeface="MS PGothic" panose="020B0600070205080204" pitchFamily="34" charset="-128"/>
              </a:rPr>
              <a:t>Régime fiscal (Complément IS)</a:t>
            </a:r>
            <a:endParaRPr lang="fr-FR"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8260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10543" y="1167558"/>
            <a:ext cx="8397553" cy="5462458"/>
          </a:xfrm>
        </p:spPr>
        <p:txBody>
          <a:bodyPr/>
          <a:lstStyle/>
          <a:p>
            <a:pPr defTabSz="914400" eaLnBrk="1" hangingPunct="1">
              <a:lnSpc>
                <a:spcPct val="70000"/>
              </a:lnSpc>
            </a:pPr>
            <a:r>
              <a:rPr lang="fr-FR" altLang="fr-FR" sz="2400" dirty="0">
                <a:solidFill>
                  <a:schemeClr val="tx2"/>
                </a:solidFill>
              </a:rPr>
              <a:t>TVA</a:t>
            </a:r>
          </a:p>
          <a:p>
            <a:pPr lvl="1" algn="just" defTabSz="914400" eaLnBrk="1" hangingPunct="1">
              <a:lnSpc>
                <a:spcPct val="60000"/>
              </a:lnSpc>
              <a:buFont typeface="Courier New" panose="02070309020205020404" pitchFamily="49" charset="0"/>
              <a:buChar char="o"/>
            </a:pPr>
            <a:endParaRPr lang="fr-FR" altLang="fr-FR" sz="200" dirty="0">
              <a:solidFill>
                <a:srgbClr val="800000"/>
              </a:solidFill>
            </a:endParaRPr>
          </a:p>
          <a:p>
            <a:pPr lvl="1" algn="just" defTabSz="914400" eaLnBrk="1" hangingPunct="1">
              <a:lnSpc>
                <a:spcPct val="150000"/>
              </a:lnSpc>
              <a:buFont typeface="Courier New" panose="02070309020205020404" pitchFamily="49" charset="0"/>
              <a:buChar char="o"/>
            </a:pPr>
            <a:r>
              <a:rPr lang="fr-FR" altLang="fr-FR" sz="1600" b="1" dirty="0">
                <a:solidFill>
                  <a:schemeClr val="tx2"/>
                </a:solidFill>
              </a:rPr>
              <a:t>Personnes assujetties </a:t>
            </a:r>
            <a:r>
              <a:rPr lang="fr-FR" altLang="fr-FR" sz="1600" dirty="0">
                <a:solidFill>
                  <a:schemeClr val="tx2"/>
                </a:solidFill>
              </a:rPr>
              <a:t>:  </a:t>
            </a:r>
            <a:r>
              <a:rPr lang="fr-FR" altLang="fr-FR" sz="1200" dirty="0">
                <a:solidFill>
                  <a:schemeClr val="tx2"/>
                </a:solidFill>
              </a:rPr>
              <a:t>personnes réalisant des opérations imposables accomplies dans le cadre d</a:t>
            </a:r>
            <a:r>
              <a:rPr lang="ja-JP" altLang="fr-FR" sz="1200" dirty="0">
                <a:solidFill>
                  <a:schemeClr val="tx2"/>
                </a:solidFill>
              </a:rPr>
              <a:t>’</a:t>
            </a:r>
            <a:r>
              <a:rPr lang="fr-FR" altLang="ja-JP" sz="1200" dirty="0">
                <a:solidFill>
                  <a:schemeClr val="tx2"/>
                </a:solidFill>
              </a:rPr>
              <a:t>une activité économique effectuée à titre onéreux et dont le chiffre d</a:t>
            </a:r>
            <a:r>
              <a:rPr lang="ja-JP" altLang="fr-FR" sz="1200" dirty="0">
                <a:solidFill>
                  <a:schemeClr val="tx2"/>
                </a:solidFill>
              </a:rPr>
              <a:t>’</a:t>
            </a:r>
            <a:r>
              <a:rPr lang="fr-FR" altLang="ja-JP" sz="1200" dirty="0">
                <a:solidFill>
                  <a:schemeClr val="tx2"/>
                </a:solidFill>
              </a:rPr>
              <a:t>affaires hors taxes est d</a:t>
            </a:r>
            <a:r>
              <a:rPr lang="ja-JP" altLang="fr-FR" sz="1200" dirty="0">
                <a:solidFill>
                  <a:schemeClr val="tx2"/>
                </a:solidFill>
              </a:rPr>
              <a:t>’</a:t>
            </a:r>
            <a:r>
              <a:rPr lang="fr-FR" altLang="ja-JP" sz="1200" dirty="0">
                <a:solidFill>
                  <a:schemeClr val="tx2"/>
                </a:solidFill>
              </a:rPr>
              <a:t>au moins 150.000.000 FCFA (228.674 €) ou, dans certains cas limités sur option</a:t>
            </a:r>
          </a:p>
          <a:p>
            <a:pPr lvl="1" algn="just" defTabSz="914400" eaLnBrk="1" hangingPunct="1">
              <a:lnSpc>
                <a:spcPct val="60000"/>
              </a:lnSpc>
              <a:buFont typeface="Courier New" panose="02070309020205020404" pitchFamily="49" charset="0"/>
              <a:buChar char="o"/>
            </a:pPr>
            <a:endParaRPr lang="fr-FR" altLang="ja-JP" sz="200" dirty="0">
              <a:solidFill>
                <a:schemeClr val="tx2"/>
              </a:solidFill>
            </a:endParaRPr>
          </a:p>
          <a:p>
            <a:pPr lvl="1" algn="just" defTabSz="914400" eaLnBrk="1" hangingPunct="1">
              <a:lnSpc>
                <a:spcPct val="150000"/>
              </a:lnSpc>
              <a:buFont typeface="Courier New" panose="02070309020205020404" pitchFamily="49" charset="0"/>
              <a:buChar char="o"/>
            </a:pPr>
            <a:r>
              <a:rPr lang="fr-FR" altLang="fr-FR" sz="1600" b="1" dirty="0">
                <a:solidFill>
                  <a:schemeClr val="tx2"/>
                </a:solidFill>
              </a:rPr>
              <a:t>Opérations taxables </a:t>
            </a:r>
            <a:r>
              <a:rPr lang="fr-FR" altLang="fr-FR" sz="1600" dirty="0">
                <a:solidFill>
                  <a:schemeClr val="tx2"/>
                </a:solidFill>
              </a:rPr>
              <a:t>: </a:t>
            </a:r>
            <a:r>
              <a:rPr lang="fr-FR" altLang="fr-FR" sz="1200" dirty="0">
                <a:solidFill>
                  <a:schemeClr val="tx2"/>
                </a:solidFill>
              </a:rPr>
              <a:t>livraison de biens ou à soi-même, prestations de services et à soi-même (dont locations de meubles et immeubles, de terrains nus ou aménagés, activités financières, fourniture d</a:t>
            </a:r>
            <a:r>
              <a:rPr lang="ja-JP" altLang="fr-FR" sz="1200" dirty="0">
                <a:solidFill>
                  <a:schemeClr val="tx2"/>
                </a:solidFill>
              </a:rPr>
              <a:t>’</a:t>
            </a:r>
            <a:r>
              <a:rPr lang="fr-FR" altLang="ja-JP" sz="1200" dirty="0">
                <a:solidFill>
                  <a:schemeClr val="tx2"/>
                </a:solidFill>
              </a:rPr>
              <a:t>eau et d</a:t>
            </a:r>
            <a:r>
              <a:rPr lang="ja-JP" altLang="fr-FR" sz="1200" dirty="0">
                <a:solidFill>
                  <a:schemeClr val="tx2"/>
                </a:solidFill>
              </a:rPr>
              <a:t>’</a:t>
            </a:r>
            <a:r>
              <a:rPr lang="fr-FR" altLang="ja-JP" sz="1200" dirty="0">
                <a:solidFill>
                  <a:schemeClr val="tx2"/>
                </a:solidFill>
              </a:rPr>
              <a:t>électricité, réparations et travail à façon,…), importation de marchandises, subventions à caractère commercial, remises de prêts et abandons de créances, mise à la consommation et distribution de produis pétroliers, remboursements de frais avec marge, commissions des agents de voyage, opérations immobilières, ….</a:t>
            </a:r>
          </a:p>
          <a:p>
            <a:pPr lvl="1" algn="just" defTabSz="914400" eaLnBrk="1" hangingPunct="1">
              <a:lnSpc>
                <a:spcPct val="70000"/>
              </a:lnSpc>
              <a:buFont typeface="Courier New" panose="02070309020205020404" pitchFamily="49" charset="0"/>
              <a:buChar char="o"/>
            </a:pPr>
            <a:endParaRPr lang="fr-FR" altLang="fr-FR" sz="700" dirty="0">
              <a:solidFill>
                <a:schemeClr val="tx2"/>
              </a:solidFill>
            </a:endParaRPr>
          </a:p>
          <a:p>
            <a:pPr lvl="1" algn="just" defTabSz="914400" eaLnBrk="1" hangingPunct="1">
              <a:lnSpc>
                <a:spcPct val="150000"/>
              </a:lnSpc>
              <a:buFont typeface="Courier New" panose="02070309020205020404" pitchFamily="49" charset="0"/>
              <a:buChar char="o"/>
            </a:pPr>
            <a:r>
              <a:rPr lang="fr-FR" altLang="fr-FR" sz="1600" b="1" dirty="0">
                <a:solidFill>
                  <a:schemeClr val="tx2"/>
                </a:solidFill>
              </a:rPr>
              <a:t>Certains biens et activités exonérées :</a:t>
            </a:r>
            <a:r>
              <a:rPr lang="fr-FR" altLang="fr-FR" sz="1600" dirty="0">
                <a:solidFill>
                  <a:schemeClr val="tx2"/>
                </a:solidFill>
              </a:rPr>
              <a:t> </a:t>
            </a:r>
            <a:r>
              <a:rPr lang="fr-FR" altLang="fr-FR" sz="1200" dirty="0">
                <a:solidFill>
                  <a:schemeClr val="tx2"/>
                </a:solidFill>
              </a:rPr>
              <a:t>produits du cru,  opérations déjà sujettes à taxation sur le chiffre d</a:t>
            </a:r>
            <a:r>
              <a:rPr lang="ja-JP" altLang="fr-FR" sz="1200" dirty="0">
                <a:solidFill>
                  <a:schemeClr val="tx2"/>
                </a:solidFill>
              </a:rPr>
              <a:t>’</a:t>
            </a:r>
            <a:r>
              <a:rPr lang="fr-FR" altLang="ja-JP" sz="1200" dirty="0">
                <a:solidFill>
                  <a:schemeClr val="tx2"/>
                </a:solidFill>
              </a:rPr>
              <a:t>affaires (assurances et réassurances, jeux, locations civiles de biens,…), opérations du trafic international (manutention-bord des produits à l</a:t>
            </a:r>
            <a:r>
              <a:rPr lang="ja-JP" altLang="fr-FR" sz="1200" dirty="0">
                <a:solidFill>
                  <a:schemeClr val="tx2"/>
                </a:solidFill>
              </a:rPr>
              <a:t>’</a:t>
            </a:r>
            <a:r>
              <a:rPr lang="fr-FR" altLang="ja-JP" sz="1200" dirty="0">
                <a:solidFill>
                  <a:schemeClr val="tx2"/>
                </a:solidFill>
              </a:rPr>
              <a:t>export, activité industrielle ou commerciale en haute mer, entretien et avitaillement des avions, transit inter-Etats et bateaux de sauvegarde), opérations de fabrication et ventes de livres scolaires, journaux et périodiques, frais de scolarité, opérations à caractère social, éducatif, sportif, culturel, philanthropique ou religieux rendus à leurs membres par des organismes à but non lucratifs ou GIE, prestations médicales, certains biens et importations, prêts immobiliers d</a:t>
            </a:r>
            <a:r>
              <a:rPr lang="ja-JP" altLang="fr-FR" sz="1200" dirty="0">
                <a:solidFill>
                  <a:schemeClr val="tx2"/>
                </a:solidFill>
              </a:rPr>
              <a:t>’</a:t>
            </a:r>
            <a:r>
              <a:rPr lang="fr-FR" altLang="ja-JP" sz="1200" dirty="0">
                <a:solidFill>
                  <a:schemeClr val="tx2"/>
                </a:solidFill>
              </a:rPr>
              <a:t>un montant inférieur à 50.000.000 FCFA (76.225 €), matériel pour opérations de carrières, aménagements de terrains à bâtir en zones urbaines et constructions par promoteurs agréés de logements à caractère socio économiques, professions médicales, énergies renouvelables, …</a:t>
            </a:r>
          </a:p>
          <a:p>
            <a:pPr defTabSz="914400">
              <a:lnSpc>
                <a:spcPct val="90000"/>
              </a:lnSpc>
            </a:pPr>
            <a:endParaRPr lang="fr-FR" altLang="fr-FR" sz="3000" dirty="0">
              <a:solidFill>
                <a:srgbClr val="800000"/>
              </a:solidFill>
            </a:endParaRPr>
          </a:p>
          <a:p>
            <a:endParaRPr lang="fr-FR" sz="1600" dirty="0"/>
          </a:p>
        </p:txBody>
      </p:sp>
      <p:sp>
        <p:nvSpPr>
          <p:cNvPr id="3" name="Titre 2"/>
          <p:cNvSpPr>
            <a:spLocks noGrp="1"/>
          </p:cNvSpPr>
          <p:nvPr>
            <p:ph type="title"/>
          </p:nvPr>
        </p:nvSpPr>
        <p:spPr>
          <a:xfrm>
            <a:off x="4292082" y="429208"/>
            <a:ext cx="4394717" cy="670157"/>
          </a:xfrm>
        </p:spPr>
        <p:txBody>
          <a:bodyPr/>
          <a:lstStyle/>
          <a:p>
            <a:r>
              <a:rPr lang="fr-FR" altLang="fr-FR" dirty="0">
                <a:solidFill>
                  <a:schemeClr val="tx2"/>
                </a:solidFill>
                <a:effectLst>
                  <a:outerShdw blurRad="38100" dist="38100" dir="2700000" algn="tl">
                    <a:srgbClr val="000000">
                      <a:alpha val="43137"/>
                    </a:srgbClr>
                  </a:outerShdw>
                </a:effectLst>
                <a:ea typeface="MS PGothic" panose="020B0600070205080204" pitchFamily="34" charset="-128"/>
              </a:rPr>
              <a:t>Annexe 1- Régime fiscal (Complément TVA)</a:t>
            </a:r>
            <a:endParaRPr lang="fr-FR"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9098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10543" y="1100596"/>
            <a:ext cx="8397553" cy="5462458"/>
          </a:xfrm>
        </p:spPr>
        <p:txBody>
          <a:bodyPr/>
          <a:lstStyle/>
          <a:p>
            <a:pPr defTabSz="914400" eaLnBrk="1" hangingPunct="1">
              <a:lnSpc>
                <a:spcPct val="70000"/>
              </a:lnSpc>
            </a:pPr>
            <a:r>
              <a:rPr lang="fr-FR" altLang="fr-FR" sz="2400" dirty="0">
                <a:solidFill>
                  <a:schemeClr val="tx2"/>
                </a:solidFill>
              </a:rPr>
              <a:t>TVA</a:t>
            </a:r>
          </a:p>
          <a:p>
            <a:pPr lvl="1" algn="just" defTabSz="914400" eaLnBrk="1" hangingPunct="1">
              <a:lnSpc>
                <a:spcPct val="60000"/>
              </a:lnSpc>
              <a:buFont typeface="Courier New" panose="02070309020205020404" pitchFamily="49" charset="0"/>
              <a:buChar char="o"/>
            </a:pPr>
            <a:endParaRPr lang="fr-FR" altLang="fr-FR" sz="200" dirty="0">
              <a:solidFill>
                <a:srgbClr val="800000"/>
              </a:solidFill>
            </a:endParaRPr>
          </a:p>
          <a:p>
            <a:pPr lvl="1" algn="just" defTabSz="914400" eaLnBrk="1" hangingPunct="1">
              <a:lnSpc>
                <a:spcPct val="80000"/>
              </a:lnSpc>
              <a:buFont typeface="Arial" panose="020B0604020202020204" pitchFamily="34" charset="0"/>
              <a:buChar char="•"/>
            </a:pPr>
            <a:r>
              <a:rPr lang="fr-FR" altLang="fr-FR" sz="1400" b="1" dirty="0">
                <a:solidFill>
                  <a:schemeClr val="tx2"/>
                </a:solidFill>
              </a:rPr>
              <a:t>Assiette :</a:t>
            </a:r>
            <a:r>
              <a:rPr lang="fr-FR" altLang="fr-FR" sz="1400" dirty="0">
                <a:solidFill>
                  <a:schemeClr val="tx2"/>
                </a:solidFill>
              </a:rPr>
              <a:t> </a:t>
            </a:r>
            <a:r>
              <a:rPr lang="fr-FR" altLang="fr-FR" sz="1200" dirty="0">
                <a:solidFill>
                  <a:schemeClr val="tx2"/>
                </a:solidFill>
              </a:rPr>
              <a:t>toutes les sommes, valeurs, biens ou services reçus en contrepartie de l</a:t>
            </a:r>
            <a:r>
              <a:rPr lang="ja-JP" altLang="fr-FR" sz="1200" dirty="0">
                <a:solidFill>
                  <a:schemeClr val="tx2"/>
                </a:solidFill>
              </a:rPr>
              <a:t>’</a:t>
            </a:r>
            <a:r>
              <a:rPr lang="fr-FR" altLang="ja-JP" sz="1200" dirty="0">
                <a:solidFill>
                  <a:schemeClr val="tx2"/>
                </a:solidFill>
              </a:rPr>
              <a:t>opération, y compris les subventions, frais, taxes et prélèvements, à l</a:t>
            </a:r>
            <a:r>
              <a:rPr lang="ja-JP" altLang="fr-FR" sz="1200" dirty="0">
                <a:solidFill>
                  <a:schemeClr val="tx2"/>
                </a:solidFill>
              </a:rPr>
              <a:t>’</a:t>
            </a:r>
            <a:r>
              <a:rPr lang="fr-FR" altLang="ja-JP" sz="1200" dirty="0">
                <a:solidFill>
                  <a:schemeClr val="tx2"/>
                </a:solidFill>
              </a:rPr>
              <a:t>exclusion de la TVA elle-même, des escomptes de caisse et remises, ristournes, des débours, des consignations d</a:t>
            </a:r>
            <a:r>
              <a:rPr lang="ja-JP" altLang="fr-FR" sz="1200" dirty="0">
                <a:solidFill>
                  <a:schemeClr val="tx2"/>
                </a:solidFill>
              </a:rPr>
              <a:t>’</a:t>
            </a:r>
            <a:r>
              <a:rPr lang="fr-FR" altLang="ja-JP" sz="1200" dirty="0">
                <a:solidFill>
                  <a:schemeClr val="tx2"/>
                </a:solidFill>
              </a:rPr>
              <a:t>emballage réutilisables, des encaissement qui ne sont pas la contrepartie d</a:t>
            </a:r>
            <a:r>
              <a:rPr lang="ja-JP" altLang="fr-FR" sz="1200" dirty="0">
                <a:solidFill>
                  <a:schemeClr val="tx2"/>
                </a:solidFill>
              </a:rPr>
              <a:t>’</a:t>
            </a:r>
            <a:r>
              <a:rPr lang="fr-FR" altLang="ja-JP" sz="1200" dirty="0">
                <a:solidFill>
                  <a:schemeClr val="tx2"/>
                </a:solidFill>
              </a:rPr>
              <a:t>une affaire</a:t>
            </a:r>
          </a:p>
          <a:p>
            <a:pPr marL="457200" lvl="1" indent="0" algn="just" defTabSz="914400" eaLnBrk="1" hangingPunct="1">
              <a:lnSpc>
                <a:spcPct val="80000"/>
              </a:lnSpc>
              <a:buNone/>
            </a:pPr>
            <a:endParaRPr lang="fr-FR" altLang="ja-JP" sz="1000" dirty="0">
              <a:solidFill>
                <a:schemeClr val="tx2"/>
              </a:solidFill>
            </a:endParaRPr>
          </a:p>
          <a:p>
            <a:pPr lvl="1" algn="just" defTabSz="914400" eaLnBrk="1" hangingPunct="1">
              <a:lnSpc>
                <a:spcPct val="80000"/>
              </a:lnSpc>
              <a:buFont typeface="Arial" panose="020B0604020202020204" pitchFamily="34" charset="0"/>
              <a:buChar char="•"/>
            </a:pPr>
            <a:r>
              <a:rPr lang="fr-FR" altLang="fr-FR" sz="1600" dirty="0">
                <a:solidFill>
                  <a:schemeClr val="tx2"/>
                </a:solidFill>
              </a:rPr>
              <a:t>Taux : </a:t>
            </a:r>
          </a:p>
          <a:p>
            <a:pPr lvl="3" algn="just" defTabSz="914400" eaLnBrk="1" hangingPunct="1">
              <a:lnSpc>
                <a:spcPct val="80000"/>
              </a:lnSpc>
              <a:buFont typeface="Courier New" panose="02070309020205020404" pitchFamily="49" charset="0"/>
              <a:buChar char="o"/>
            </a:pPr>
            <a:r>
              <a:rPr lang="fr-FR" altLang="fr-FR" sz="1200" dirty="0">
                <a:solidFill>
                  <a:srgbClr val="C00000"/>
                </a:solidFill>
              </a:rPr>
              <a:t>Normal : 18 %</a:t>
            </a:r>
          </a:p>
          <a:p>
            <a:pPr lvl="3" algn="just" defTabSz="914400" eaLnBrk="1" hangingPunct="1">
              <a:lnSpc>
                <a:spcPct val="80000"/>
              </a:lnSpc>
              <a:buFont typeface="Courier New" panose="02070309020205020404" pitchFamily="49" charset="0"/>
              <a:buChar char="o"/>
            </a:pPr>
            <a:r>
              <a:rPr lang="fr-FR" altLang="fr-FR" sz="1200" dirty="0">
                <a:solidFill>
                  <a:srgbClr val="C00000"/>
                </a:solidFill>
              </a:rPr>
              <a:t>Réduit : 10 % sur certains produits limités (eau minérale produite au Gabon, viande d</a:t>
            </a:r>
            <a:r>
              <a:rPr lang="ja-JP" altLang="fr-FR" sz="1200" dirty="0">
                <a:solidFill>
                  <a:srgbClr val="C00000"/>
                </a:solidFill>
              </a:rPr>
              <a:t>’</a:t>
            </a:r>
            <a:r>
              <a:rPr lang="fr-FR" altLang="ja-JP" sz="1200" dirty="0">
                <a:solidFill>
                  <a:srgbClr val="C00000"/>
                </a:solidFill>
              </a:rPr>
              <a:t>importation, sucre lessive, fer à béton, ciment, matériel de pêche, moteurs hors-bord, carrelage, imperméables,  conserves de légumes et fruits, et fourniture d’eau et électricité..)</a:t>
            </a:r>
          </a:p>
          <a:p>
            <a:pPr lvl="3" algn="just" defTabSz="914400">
              <a:lnSpc>
                <a:spcPct val="80000"/>
              </a:lnSpc>
              <a:buFont typeface="Courier New" panose="02070309020205020404" pitchFamily="49" charset="0"/>
              <a:buChar char="o"/>
            </a:pPr>
            <a:r>
              <a:rPr lang="fr-FR" altLang="fr-FR" sz="1200" dirty="0">
                <a:solidFill>
                  <a:srgbClr val="C00000"/>
                </a:solidFill>
              </a:rPr>
              <a:t>Réduit : 5 % </a:t>
            </a:r>
            <a:r>
              <a:rPr lang="fr-FR" altLang="ja-JP" sz="1200" dirty="0">
                <a:solidFill>
                  <a:srgbClr val="C00000"/>
                </a:solidFill>
              </a:rPr>
              <a:t>ciment</a:t>
            </a:r>
          </a:p>
          <a:p>
            <a:pPr lvl="3" algn="just" defTabSz="914400">
              <a:lnSpc>
                <a:spcPct val="70000"/>
              </a:lnSpc>
              <a:buFont typeface="Courier New" panose="02070309020205020404" pitchFamily="49" charset="0"/>
              <a:buChar char="o"/>
            </a:pPr>
            <a:r>
              <a:rPr lang="fr-FR" altLang="fr-FR" sz="1200" dirty="0">
                <a:solidFill>
                  <a:srgbClr val="C00000"/>
                </a:solidFill>
              </a:rPr>
              <a:t>Zéro : exportations et transports internationaux avitaillements en carburant et opérations d’entretien et réparation effectuées sur les aéronefs et navires affectés au trafic international</a:t>
            </a:r>
          </a:p>
          <a:p>
            <a:pPr marL="1371600" lvl="3" indent="0" algn="just" defTabSz="914400">
              <a:lnSpc>
                <a:spcPct val="70000"/>
              </a:lnSpc>
              <a:buNone/>
            </a:pPr>
            <a:endParaRPr lang="fr-FR" altLang="fr-FR" sz="1200" dirty="0">
              <a:solidFill>
                <a:srgbClr val="C00000"/>
              </a:solidFill>
            </a:endParaRPr>
          </a:p>
          <a:p>
            <a:pPr marL="1371600" lvl="3" indent="0" algn="just" defTabSz="914400">
              <a:lnSpc>
                <a:spcPct val="70000"/>
              </a:lnSpc>
              <a:buNone/>
            </a:pPr>
            <a:endParaRPr lang="fr-FR" altLang="fr-FR" sz="1200" dirty="0">
              <a:solidFill>
                <a:srgbClr val="C00000"/>
              </a:solidFill>
            </a:endParaRPr>
          </a:p>
          <a:p>
            <a:pPr lvl="1" algn="just" defTabSz="914400" eaLnBrk="1" hangingPunct="1">
              <a:lnSpc>
                <a:spcPct val="80000"/>
              </a:lnSpc>
              <a:buFont typeface="Arial" panose="020B0604020202020204" pitchFamily="34" charset="0"/>
              <a:buChar char="•"/>
            </a:pPr>
            <a:r>
              <a:rPr lang="fr-FR" altLang="fr-FR" sz="1400" b="1" dirty="0">
                <a:solidFill>
                  <a:schemeClr val="tx2"/>
                </a:solidFill>
              </a:rPr>
              <a:t>Droit à déduction de la TVA </a:t>
            </a:r>
            <a:r>
              <a:rPr lang="fr-FR" altLang="fr-FR" sz="1400" dirty="0">
                <a:solidFill>
                  <a:schemeClr val="tx2"/>
                </a:solidFill>
              </a:rPr>
              <a:t>amont  d’</a:t>
            </a:r>
            <a:r>
              <a:rPr lang="fr-FR" altLang="ja-JP" sz="1400" dirty="0">
                <a:solidFill>
                  <a:schemeClr val="tx2"/>
                </a:solidFill>
              </a:rPr>
              <a:t>une opération taxable si respect de certaines formes et non exclue du droit à déduction (dépenses de logement et hébergement, produits pétroliers sauf si pour installations fixes nécessaires à un processus industriel, biens cédés à vil prix, véhicules et engins pour le transport de personnes, …). Application d</a:t>
            </a:r>
            <a:r>
              <a:rPr lang="ja-JP" altLang="fr-FR" sz="1400" dirty="0">
                <a:solidFill>
                  <a:schemeClr val="tx2"/>
                </a:solidFill>
              </a:rPr>
              <a:t>’</a:t>
            </a:r>
            <a:r>
              <a:rPr lang="fr-FR" altLang="ja-JP" sz="1400" dirty="0">
                <a:solidFill>
                  <a:schemeClr val="tx2"/>
                </a:solidFill>
              </a:rPr>
              <a:t>un éventuel prorata de déduction au-delà de 10 % d</a:t>
            </a:r>
            <a:r>
              <a:rPr lang="ja-JP" altLang="fr-FR" sz="1400" dirty="0">
                <a:solidFill>
                  <a:schemeClr val="tx2"/>
                </a:solidFill>
              </a:rPr>
              <a:t>’</a:t>
            </a:r>
            <a:r>
              <a:rPr lang="fr-FR" altLang="ja-JP" sz="1400" dirty="0">
                <a:solidFill>
                  <a:schemeClr val="tx2"/>
                </a:solidFill>
              </a:rPr>
              <a:t>affaires non assujetties à la TVA réalisées par un assujetti.</a:t>
            </a:r>
          </a:p>
          <a:p>
            <a:pPr lvl="1" algn="just" defTabSz="914400" eaLnBrk="1" hangingPunct="1">
              <a:lnSpc>
                <a:spcPct val="80000"/>
              </a:lnSpc>
              <a:buFont typeface="Arial" panose="020B0604020202020204" pitchFamily="34" charset="0"/>
              <a:buChar char="•"/>
            </a:pPr>
            <a:endParaRPr lang="fr-FR" altLang="ja-JP" sz="1400" dirty="0">
              <a:solidFill>
                <a:schemeClr val="tx2"/>
              </a:solidFill>
            </a:endParaRPr>
          </a:p>
          <a:p>
            <a:pPr lvl="1" algn="just" defTabSz="914400" eaLnBrk="1" hangingPunct="1">
              <a:lnSpc>
                <a:spcPct val="80000"/>
              </a:lnSpc>
              <a:buFont typeface="Arial" panose="020B0604020202020204" pitchFamily="34" charset="0"/>
              <a:buChar char="•"/>
            </a:pPr>
            <a:r>
              <a:rPr lang="fr-FR" altLang="fr-FR" sz="1400" dirty="0">
                <a:solidFill>
                  <a:schemeClr val="tx2"/>
                </a:solidFill>
              </a:rPr>
              <a:t>Déclarations mensuelles et crédit  de TVA reportable d</a:t>
            </a:r>
            <a:r>
              <a:rPr lang="ja-JP" altLang="fr-FR" sz="1400" dirty="0">
                <a:solidFill>
                  <a:schemeClr val="tx2"/>
                </a:solidFill>
              </a:rPr>
              <a:t>’</a:t>
            </a:r>
            <a:r>
              <a:rPr lang="fr-FR" altLang="ja-JP" sz="1400" dirty="0">
                <a:solidFill>
                  <a:schemeClr val="tx2"/>
                </a:solidFill>
              </a:rPr>
              <a:t>un  mois sur l’autre sauf cas exceptionnel du remboursement du crédit pour les exportateurs, certains biens neufs amortissables si TVA &gt;  à 20.000.000 FCFA (30.000 €), cessation d</a:t>
            </a:r>
            <a:r>
              <a:rPr lang="ja-JP" altLang="fr-FR" sz="1400" dirty="0">
                <a:solidFill>
                  <a:schemeClr val="tx2"/>
                </a:solidFill>
              </a:rPr>
              <a:t>’</a:t>
            </a:r>
            <a:r>
              <a:rPr lang="fr-FR" altLang="ja-JP" sz="1400" dirty="0">
                <a:solidFill>
                  <a:schemeClr val="tx2"/>
                </a:solidFill>
              </a:rPr>
              <a:t>activité,  missions diplomatiques, sociétés minières et pétrolières.</a:t>
            </a:r>
          </a:p>
          <a:p>
            <a:pPr lvl="1" algn="just" defTabSz="914400" eaLnBrk="1" hangingPunct="1">
              <a:lnSpc>
                <a:spcPct val="80000"/>
              </a:lnSpc>
              <a:buFont typeface="Arial" panose="020B0604020202020204" pitchFamily="34" charset="0"/>
              <a:buChar char="•"/>
            </a:pPr>
            <a:endParaRPr lang="fr-FR" altLang="ja-JP" sz="1400" dirty="0">
              <a:solidFill>
                <a:schemeClr val="tx2"/>
              </a:solidFill>
            </a:endParaRPr>
          </a:p>
          <a:p>
            <a:pPr lvl="1" algn="just" defTabSz="914400" eaLnBrk="1" hangingPunct="1">
              <a:lnSpc>
                <a:spcPct val="80000"/>
              </a:lnSpc>
              <a:buFont typeface="Arial" panose="020B0604020202020204" pitchFamily="34" charset="0"/>
              <a:buChar char="•"/>
            </a:pPr>
            <a:r>
              <a:rPr lang="fr-FR" altLang="ja-JP" sz="1400" b="1" dirty="0">
                <a:solidFill>
                  <a:schemeClr val="tx2"/>
                </a:solidFill>
              </a:rPr>
              <a:t>Dispense de TVA </a:t>
            </a:r>
            <a:r>
              <a:rPr lang="fr-FR" altLang="ja-JP" sz="1400" dirty="0">
                <a:solidFill>
                  <a:schemeClr val="tx2"/>
                </a:solidFill>
              </a:rPr>
              <a:t>pour les sociétés figurant sur une liste établie par voix réglementaire pour les opérations entre elles et les opérations avec leur sous-traitants (régime spécifique en fiscalité pétrolière)</a:t>
            </a:r>
          </a:p>
          <a:p>
            <a:pPr algn="just" defTabSz="914400">
              <a:lnSpc>
                <a:spcPct val="90000"/>
              </a:lnSpc>
            </a:pPr>
            <a:endParaRPr lang="fr-FR" altLang="fr-FR" sz="1200" dirty="0">
              <a:solidFill>
                <a:srgbClr val="800000"/>
              </a:solidFill>
            </a:endParaRPr>
          </a:p>
          <a:p>
            <a:endParaRPr lang="fr-FR" sz="1400" dirty="0"/>
          </a:p>
        </p:txBody>
      </p:sp>
      <p:sp>
        <p:nvSpPr>
          <p:cNvPr id="3" name="Titre 2"/>
          <p:cNvSpPr>
            <a:spLocks noGrp="1"/>
          </p:cNvSpPr>
          <p:nvPr>
            <p:ph type="title"/>
          </p:nvPr>
        </p:nvSpPr>
        <p:spPr>
          <a:xfrm>
            <a:off x="4292082" y="429208"/>
            <a:ext cx="4394717" cy="670157"/>
          </a:xfrm>
        </p:spPr>
        <p:txBody>
          <a:bodyPr/>
          <a:lstStyle/>
          <a:p>
            <a:r>
              <a:rPr lang="fr-FR" altLang="fr-FR" dirty="0">
                <a:solidFill>
                  <a:schemeClr val="tx2"/>
                </a:solidFill>
                <a:effectLst>
                  <a:outerShdw blurRad="38100" dist="38100" dir="2700000" algn="tl">
                    <a:srgbClr val="000000">
                      <a:alpha val="43137"/>
                    </a:srgbClr>
                  </a:outerShdw>
                </a:effectLst>
                <a:ea typeface="MS PGothic" panose="020B0600070205080204" pitchFamily="34" charset="-128"/>
              </a:rPr>
              <a:t>Annexe 1- Régime fiscal (Complément TVA)</a:t>
            </a:r>
            <a:endParaRPr lang="fr-FR"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0380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63894" y="1278293"/>
            <a:ext cx="8406882" cy="5215812"/>
          </a:xfrm>
        </p:spPr>
        <p:txBody>
          <a:bodyPr numCol="2"/>
          <a:lstStyle/>
          <a:p>
            <a:pPr lvl="1" defTabSz="914400" eaLnBrk="1" hangingPunct="1">
              <a:lnSpc>
                <a:spcPct val="80000"/>
              </a:lnSpc>
              <a:buFont typeface="Arial" panose="020B0604020202020204" pitchFamily="34" charset="0"/>
              <a:buChar char="•"/>
            </a:pPr>
            <a:r>
              <a:rPr lang="fr-FR" altLang="fr-FR" sz="2000" b="1" dirty="0">
                <a:solidFill>
                  <a:schemeClr val="tx2"/>
                </a:solidFill>
              </a:rPr>
              <a:t>Impôts</a:t>
            </a:r>
            <a:r>
              <a:rPr lang="fr-FR" altLang="fr-FR" sz="2000" b="1" dirty="0">
                <a:solidFill>
                  <a:srgbClr val="0B4CB5"/>
                </a:solidFill>
              </a:rPr>
              <a:t> </a:t>
            </a:r>
            <a:r>
              <a:rPr lang="fr-FR" altLang="fr-FR" sz="2000" b="1" dirty="0">
                <a:solidFill>
                  <a:schemeClr val="tx2"/>
                </a:solidFill>
              </a:rPr>
              <a:t>sur la propriété </a:t>
            </a:r>
          </a:p>
          <a:p>
            <a:pPr lvl="2" algn="just" defTabSz="914400" eaLnBrk="1" hangingPunct="1">
              <a:lnSpc>
                <a:spcPct val="80000"/>
              </a:lnSpc>
              <a:buFont typeface="Courier New" panose="02070309020205020404" pitchFamily="49" charset="0"/>
              <a:buChar char="o"/>
            </a:pPr>
            <a:r>
              <a:rPr lang="fr-FR" altLang="fr-FR" sz="1600" b="1" dirty="0">
                <a:solidFill>
                  <a:srgbClr val="C00000"/>
                </a:solidFill>
              </a:rPr>
              <a:t>Contributions foncières des propriétés bâties, mais exemptions dans certaines conditions </a:t>
            </a:r>
            <a:r>
              <a:rPr lang="fr-FR" altLang="fr-FR" sz="1600" dirty="0">
                <a:solidFill>
                  <a:srgbClr val="C00000"/>
                </a:solidFill>
              </a:rPr>
              <a:t>(concessions d</a:t>
            </a:r>
            <a:r>
              <a:rPr lang="ja-JP" altLang="fr-FR" sz="1600" dirty="0">
                <a:solidFill>
                  <a:srgbClr val="C00000"/>
                </a:solidFill>
              </a:rPr>
              <a:t>’</a:t>
            </a:r>
            <a:r>
              <a:rPr lang="fr-FR" altLang="ja-JP" sz="1600" dirty="0">
                <a:solidFill>
                  <a:srgbClr val="C00000"/>
                </a:solidFill>
              </a:rPr>
              <a:t>outillages dans les ports, constructions affectées à des buts non lucratifs, constructions nouvelles pendant 3 ans, constructions agricoles pendant 5 ans…) : taux de 15 % sur valeur locative après abattement de 25 % à payer spontanément avant le 31 mars de chaque année</a:t>
            </a:r>
          </a:p>
          <a:p>
            <a:pPr lvl="2" algn="just" defTabSz="914400" eaLnBrk="1" hangingPunct="1">
              <a:lnSpc>
                <a:spcPct val="80000"/>
              </a:lnSpc>
              <a:buFont typeface="Courier New" panose="02070309020205020404" pitchFamily="49" charset="0"/>
              <a:buChar char="o"/>
            </a:pPr>
            <a:endParaRPr lang="fr-FR" altLang="ja-JP" sz="1600" dirty="0">
              <a:solidFill>
                <a:srgbClr val="C00000"/>
              </a:solidFill>
            </a:endParaRPr>
          </a:p>
          <a:p>
            <a:pPr lvl="2" algn="just" defTabSz="914400" eaLnBrk="1" hangingPunct="1">
              <a:lnSpc>
                <a:spcPct val="80000"/>
              </a:lnSpc>
              <a:buFont typeface="Courier New" panose="02070309020205020404" pitchFamily="49" charset="0"/>
              <a:buChar char="o"/>
            </a:pPr>
            <a:r>
              <a:rPr lang="fr-FR" altLang="fr-FR" sz="1600" b="1" dirty="0">
                <a:solidFill>
                  <a:srgbClr val="C00000"/>
                </a:solidFill>
              </a:rPr>
              <a:t>Contributions foncières des propriétés non bâties, mais exemptions dans certaines conditions </a:t>
            </a:r>
            <a:r>
              <a:rPr lang="fr-FR" altLang="fr-FR" sz="1600" dirty="0">
                <a:solidFill>
                  <a:srgbClr val="C00000"/>
                </a:solidFill>
              </a:rPr>
              <a:t>(carrières et mines, terrains affectés à des buts non lucratifs, terrains ruraux à usage agricole pendant 3 à 5 ans…) : taux de 25 % sur revenus imposables égaux à 4/5 de la valeur locative (égale à 10% de la valeur vénale) ou pour les terrains ruraux en fonction d</a:t>
            </a:r>
            <a:r>
              <a:rPr lang="ja-JP" altLang="fr-FR" sz="1600" dirty="0">
                <a:solidFill>
                  <a:srgbClr val="C00000"/>
                </a:solidFill>
              </a:rPr>
              <a:t>’</a:t>
            </a:r>
            <a:r>
              <a:rPr lang="fr-FR" altLang="ja-JP" sz="1600" dirty="0">
                <a:solidFill>
                  <a:srgbClr val="C00000"/>
                </a:solidFill>
              </a:rPr>
              <a:t>un barème. Contribution à payer spontanément avant le 31 mars de chaque année</a:t>
            </a:r>
          </a:p>
          <a:p>
            <a:pPr lvl="2" defTabSz="914400" eaLnBrk="1" hangingPunct="1">
              <a:lnSpc>
                <a:spcPct val="80000"/>
              </a:lnSpc>
            </a:pPr>
            <a:endParaRPr lang="fr-FR" altLang="ja-JP" sz="1400" dirty="0">
              <a:solidFill>
                <a:srgbClr val="C00000"/>
              </a:solidFill>
              <a:latin typeface="Arial_fr" charset="0"/>
            </a:endParaRPr>
          </a:p>
          <a:p>
            <a:pPr lvl="1" algn="just" defTabSz="914400" eaLnBrk="1" hangingPunct="1">
              <a:lnSpc>
                <a:spcPct val="80000"/>
              </a:lnSpc>
              <a:buFont typeface="Arial" panose="020B0604020202020204" pitchFamily="34" charset="0"/>
              <a:buChar char="•"/>
            </a:pPr>
            <a:r>
              <a:rPr lang="fr-FR" altLang="fr-FR" sz="2000" b="1" dirty="0">
                <a:solidFill>
                  <a:schemeClr val="tx2"/>
                </a:solidFill>
              </a:rPr>
              <a:t>Autres taxes diverses </a:t>
            </a:r>
            <a:r>
              <a:rPr lang="fr-FR" altLang="fr-FR" sz="2000" b="1" dirty="0">
                <a:solidFill>
                  <a:srgbClr val="C00000"/>
                </a:solidFill>
              </a:rPr>
              <a:t>: </a:t>
            </a:r>
            <a:r>
              <a:rPr lang="fr-FR" altLang="fr-FR" sz="1600" dirty="0">
                <a:solidFill>
                  <a:srgbClr val="C00000"/>
                </a:solidFill>
              </a:rPr>
              <a:t>taxe spéciale immobilière sur les loyers (15 % des loyers), taxe d’habitation (2%), taxe sur les assurances (5 % sur assurances de risques maritime, fluvial et aérien, 30% pour assurances incendies,  8 % dans les autres cas), taxe des lotisseurs (15%  sur valeur vénale ou locative selon les cas), Fonds National de l’</a:t>
            </a:r>
            <a:r>
              <a:rPr lang="fr-FR" altLang="ja-JP" sz="1600" dirty="0">
                <a:solidFill>
                  <a:srgbClr val="C00000"/>
                </a:solidFill>
              </a:rPr>
              <a:t>Habitat (2% des salaires et assimilés), taxe sur les jeux de hasard, redevance de surveillance AGEOS, redevance audiovisuelle et cinématographique, taxes sur les transfert de fonds, taxes sur les véhicules, droits d’accises ….</a:t>
            </a:r>
          </a:p>
          <a:p>
            <a:pPr marL="0" indent="0">
              <a:buNone/>
            </a:pPr>
            <a:endParaRPr lang="fr-FR" sz="2000" dirty="0"/>
          </a:p>
        </p:txBody>
      </p:sp>
      <p:sp>
        <p:nvSpPr>
          <p:cNvPr id="3" name="Titre 2"/>
          <p:cNvSpPr>
            <a:spLocks noGrp="1"/>
          </p:cNvSpPr>
          <p:nvPr>
            <p:ph type="title"/>
          </p:nvPr>
        </p:nvSpPr>
        <p:spPr>
          <a:xfrm>
            <a:off x="4292082" y="429208"/>
            <a:ext cx="4394717" cy="670157"/>
          </a:xfrm>
        </p:spPr>
        <p:txBody>
          <a:bodyPr/>
          <a:lstStyle/>
          <a:p>
            <a:r>
              <a:rPr lang="fr-FR" altLang="fr-FR" dirty="0">
                <a:solidFill>
                  <a:schemeClr val="tx2"/>
                </a:solidFill>
                <a:effectLst>
                  <a:outerShdw blurRad="38100" dist="38100" dir="2700000" algn="tl">
                    <a:srgbClr val="000000">
                      <a:alpha val="43137"/>
                    </a:srgbClr>
                  </a:outerShdw>
                </a:effectLst>
                <a:ea typeface="MS PGothic" panose="020B0600070205080204" pitchFamily="34" charset="-128"/>
              </a:rPr>
              <a:t>Annexe 1- Régime fiscal (Taxes diverses)</a:t>
            </a:r>
            <a:endParaRPr lang="fr-FR"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655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7949" y="1399591"/>
            <a:ext cx="8696132" cy="5215812"/>
          </a:xfrm>
        </p:spPr>
        <p:txBody>
          <a:bodyPr numCol="3"/>
          <a:lstStyle/>
          <a:p>
            <a:pPr lvl="1" defTabSz="914400" eaLnBrk="1" hangingPunct="1">
              <a:lnSpc>
                <a:spcPct val="70000"/>
              </a:lnSpc>
              <a:buFont typeface="Wingdings" panose="05000000000000000000" pitchFamily="2" charset="2"/>
              <a:buChar char="ü"/>
            </a:pPr>
            <a:endParaRPr lang="fr-FR" altLang="fr-FR" sz="1600" dirty="0">
              <a:solidFill>
                <a:srgbClr val="0B4CB5"/>
              </a:solidFill>
            </a:endParaRPr>
          </a:p>
          <a:p>
            <a:pPr algn="just" defTabSz="914400" eaLnBrk="1" hangingPunct="1">
              <a:lnSpc>
                <a:spcPct val="70000"/>
              </a:lnSpc>
            </a:pPr>
            <a:r>
              <a:rPr lang="fr-FR" altLang="fr-FR" sz="1600" b="1" dirty="0">
                <a:solidFill>
                  <a:srgbClr val="C00000"/>
                </a:solidFill>
              </a:rPr>
              <a:t>Au-delà de 3 mois, soumission de tout salarié au droit social gabonais </a:t>
            </a:r>
            <a:r>
              <a:rPr lang="fr-FR" altLang="fr-FR" sz="1600" dirty="0">
                <a:solidFill>
                  <a:schemeClr val="tx2"/>
                </a:solidFill>
              </a:rPr>
              <a:t>dont les principes de relations individuelles et collectives du travail sont inspirées du droit français </a:t>
            </a:r>
            <a:r>
              <a:rPr lang="fr-FR" altLang="fr-FR" sz="1600" i="1" dirty="0">
                <a:solidFill>
                  <a:schemeClr val="tx2"/>
                </a:solidFill>
              </a:rPr>
              <a:t>(CDD, CDI, protection des salariés, procédure formaliste de licenciement, durée du travail à 40 heures, mais principe de journée continue 7h30 -16h30, salaire minimum (150.000 FCFA/229 €), délégués du personnel, conventions collectives,…). </a:t>
            </a:r>
            <a:r>
              <a:rPr lang="fr-FR" altLang="fr-FR" sz="1600" dirty="0">
                <a:solidFill>
                  <a:schemeClr val="tx2"/>
                </a:solidFill>
              </a:rPr>
              <a:t>Réforme du code du travail attendue en 2021.</a:t>
            </a:r>
          </a:p>
          <a:p>
            <a:pPr lvl="1" defTabSz="914400" eaLnBrk="1" hangingPunct="1">
              <a:lnSpc>
                <a:spcPct val="70000"/>
              </a:lnSpc>
              <a:buFont typeface="Wingdings" panose="05000000000000000000" pitchFamily="2" charset="2"/>
              <a:buChar char="ü"/>
            </a:pPr>
            <a:endParaRPr lang="fr-FR" altLang="fr-FR" sz="1600" dirty="0">
              <a:solidFill>
                <a:srgbClr val="0B4CB5"/>
              </a:solidFill>
            </a:endParaRPr>
          </a:p>
          <a:p>
            <a:pPr lvl="1" defTabSz="914400" eaLnBrk="1" hangingPunct="1">
              <a:lnSpc>
                <a:spcPct val="70000"/>
              </a:lnSpc>
              <a:buFont typeface="Wingdings" panose="05000000000000000000" pitchFamily="2" charset="2"/>
              <a:buChar char="ü"/>
            </a:pPr>
            <a:endParaRPr lang="fr-FR" altLang="fr-FR" sz="1600" dirty="0">
              <a:solidFill>
                <a:srgbClr val="0B4CB5"/>
              </a:solidFill>
            </a:endParaRPr>
          </a:p>
          <a:p>
            <a:pPr lvl="1" defTabSz="914400" eaLnBrk="1" hangingPunct="1">
              <a:lnSpc>
                <a:spcPct val="70000"/>
              </a:lnSpc>
              <a:buFont typeface="Wingdings" panose="05000000000000000000" pitchFamily="2" charset="2"/>
              <a:buChar char="ü"/>
            </a:pPr>
            <a:endParaRPr lang="fr-FR" altLang="fr-FR" sz="1600" dirty="0">
              <a:solidFill>
                <a:srgbClr val="0B4CB5"/>
              </a:solidFill>
            </a:endParaRPr>
          </a:p>
          <a:p>
            <a:pPr marL="457200" lvl="1" indent="0" defTabSz="914400" eaLnBrk="1" hangingPunct="1">
              <a:lnSpc>
                <a:spcPct val="70000"/>
              </a:lnSpc>
              <a:buNone/>
            </a:pPr>
            <a:endParaRPr lang="fr-FR" altLang="fr-FR" sz="1600" dirty="0">
              <a:solidFill>
                <a:srgbClr val="0B4CB5"/>
              </a:solidFill>
            </a:endParaRPr>
          </a:p>
          <a:p>
            <a:pPr marL="457200" lvl="1" indent="0" defTabSz="914400" eaLnBrk="1" hangingPunct="1">
              <a:lnSpc>
                <a:spcPct val="70000"/>
              </a:lnSpc>
              <a:buNone/>
            </a:pPr>
            <a:endParaRPr lang="fr-FR" altLang="fr-FR" sz="1600" dirty="0">
              <a:solidFill>
                <a:srgbClr val="0B4CB5"/>
              </a:solidFill>
            </a:endParaRPr>
          </a:p>
          <a:p>
            <a:pPr lvl="1" defTabSz="914400" eaLnBrk="1" hangingPunct="1">
              <a:lnSpc>
                <a:spcPct val="70000"/>
              </a:lnSpc>
              <a:buFont typeface="Wingdings" panose="05000000000000000000" pitchFamily="2" charset="2"/>
              <a:buChar char="ü"/>
            </a:pPr>
            <a:endParaRPr lang="fr-FR" altLang="fr-FR" sz="1600" dirty="0">
              <a:solidFill>
                <a:srgbClr val="0B4CB5"/>
              </a:solidFill>
            </a:endParaRPr>
          </a:p>
          <a:p>
            <a:pPr lvl="1" defTabSz="914400" eaLnBrk="1" hangingPunct="1">
              <a:lnSpc>
                <a:spcPct val="70000"/>
              </a:lnSpc>
              <a:buFont typeface="Wingdings" panose="05000000000000000000" pitchFamily="2" charset="2"/>
              <a:buChar char="ü"/>
            </a:pPr>
            <a:endParaRPr lang="fr-FR" altLang="fr-FR" sz="1600" dirty="0">
              <a:solidFill>
                <a:srgbClr val="0B4CB5"/>
              </a:solidFill>
            </a:endParaRPr>
          </a:p>
          <a:p>
            <a:pPr lvl="1" defTabSz="914400" eaLnBrk="1" hangingPunct="1">
              <a:lnSpc>
                <a:spcPct val="70000"/>
              </a:lnSpc>
              <a:buFont typeface="Wingdings" panose="05000000000000000000" pitchFamily="2" charset="2"/>
              <a:buChar char="ü"/>
            </a:pPr>
            <a:endParaRPr lang="fr-FR" altLang="fr-FR" sz="1600" dirty="0">
              <a:solidFill>
                <a:srgbClr val="0B4CB5"/>
              </a:solidFill>
            </a:endParaRPr>
          </a:p>
          <a:p>
            <a:pPr lvl="1" defTabSz="914400" eaLnBrk="1" hangingPunct="1">
              <a:lnSpc>
                <a:spcPct val="70000"/>
              </a:lnSpc>
              <a:buFont typeface="Wingdings" panose="05000000000000000000" pitchFamily="2" charset="2"/>
              <a:buChar char="ü"/>
            </a:pPr>
            <a:endParaRPr lang="fr-FR" altLang="fr-FR" sz="1600" dirty="0">
              <a:solidFill>
                <a:srgbClr val="0B4CB5"/>
              </a:solidFill>
            </a:endParaRPr>
          </a:p>
          <a:p>
            <a:pPr lvl="1" algn="just" defTabSz="914400" eaLnBrk="1" hangingPunct="1">
              <a:lnSpc>
                <a:spcPct val="70000"/>
              </a:lnSpc>
              <a:buFont typeface="Arial" panose="020B0604020202020204" pitchFamily="34" charset="0"/>
              <a:buChar char="•"/>
            </a:pPr>
            <a:endParaRPr lang="fr-FR" altLang="fr-FR" sz="1600" dirty="0">
              <a:solidFill>
                <a:schemeClr val="tx2"/>
              </a:solidFill>
            </a:endParaRPr>
          </a:p>
          <a:p>
            <a:pPr lvl="1" algn="just" defTabSz="914400" eaLnBrk="1" hangingPunct="1">
              <a:lnSpc>
                <a:spcPct val="70000"/>
              </a:lnSpc>
              <a:buFont typeface="Arial" panose="020B0604020202020204" pitchFamily="34" charset="0"/>
              <a:buChar char="•"/>
            </a:pPr>
            <a:r>
              <a:rPr lang="fr-FR" altLang="fr-FR" sz="1600" b="1" dirty="0">
                <a:solidFill>
                  <a:srgbClr val="C00000"/>
                </a:solidFill>
              </a:rPr>
              <a:t>Autorisation d’</a:t>
            </a:r>
            <a:r>
              <a:rPr lang="fr-FR" altLang="ja-JP" sz="1600" b="1" dirty="0">
                <a:solidFill>
                  <a:srgbClr val="C00000"/>
                </a:solidFill>
              </a:rPr>
              <a:t>emploi du personnel étranger délivrée pour 2 ans, renouvelable dans certaines conditions</a:t>
            </a:r>
            <a:r>
              <a:rPr lang="fr-FR" altLang="ja-JP" sz="1600" dirty="0">
                <a:solidFill>
                  <a:srgbClr val="C00000"/>
                </a:solidFill>
              </a:rPr>
              <a:t> </a:t>
            </a:r>
            <a:r>
              <a:rPr lang="fr-FR" altLang="ja-JP" sz="1600" dirty="0">
                <a:solidFill>
                  <a:schemeClr val="tx2"/>
                </a:solidFill>
              </a:rPr>
              <a:t>par le ministère du travail avant obtention de l’autorisation d</a:t>
            </a:r>
            <a:r>
              <a:rPr lang="ja-JP" altLang="fr-FR" sz="1600" dirty="0">
                <a:solidFill>
                  <a:schemeClr val="tx2"/>
                </a:solidFill>
              </a:rPr>
              <a:t>’</a:t>
            </a:r>
            <a:r>
              <a:rPr lang="fr-FR" altLang="ja-JP" sz="1600" dirty="0">
                <a:solidFill>
                  <a:schemeClr val="tx2"/>
                </a:solidFill>
              </a:rPr>
              <a:t>entrée sur le territoire gabonais et visa du même ministère sur le contrat de travail</a:t>
            </a:r>
          </a:p>
          <a:p>
            <a:pPr lvl="1" algn="just" defTabSz="914400" eaLnBrk="1" hangingPunct="1">
              <a:lnSpc>
                <a:spcPct val="70000"/>
              </a:lnSpc>
              <a:buFont typeface="Arial" panose="020B0604020202020204" pitchFamily="34" charset="0"/>
              <a:buChar char="•"/>
            </a:pPr>
            <a:endParaRPr lang="fr-FR" altLang="ja-JP" sz="1600" dirty="0">
              <a:solidFill>
                <a:schemeClr val="tx2"/>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defTabSz="914400" eaLnBrk="1" hangingPunct="1">
              <a:lnSpc>
                <a:spcPct val="70000"/>
              </a:lnSpc>
              <a:buFont typeface="Wingdings" panose="05000000000000000000" pitchFamily="2" charset="2"/>
              <a:buChar char="ü"/>
            </a:pPr>
            <a:endParaRPr lang="fr-FR" altLang="ja-JP" sz="1600" dirty="0">
              <a:solidFill>
                <a:srgbClr val="0B4CB5"/>
              </a:solidFill>
            </a:endParaRPr>
          </a:p>
          <a:p>
            <a:pPr lvl="1" algn="just" defTabSz="914400">
              <a:lnSpc>
                <a:spcPct val="70000"/>
              </a:lnSpc>
              <a:buFont typeface="Arial" panose="020B0604020202020204" pitchFamily="34" charset="0"/>
              <a:buChar char="•"/>
            </a:pPr>
            <a:r>
              <a:rPr lang="fr-FR" altLang="ja-JP" sz="1600" b="1" dirty="0">
                <a:solidFill>
                  <a:srgbClr val="C00000"/>
                </a:solidFill>
              </a:rPr>
              <a:t>Contributions sociales à la CNSS/CNAMGS </a:t>
            </a:r>
            <a:r>
              <a:rPr lang="fr-FR" altLang="ja-JP" sz="1600" dirty="0">
                <a:solidFill>
                  <a:schemeClr val="tx2"/>
                </a:solidFill>
              </a:rPr>
              <a:t>: 16 % à la charge de l’employeur et 2,5 % à la charge du salarié sur une assiette</a:t>
            </a:r>
            <a:r>
              <a:rPr lang="fr-FR" altLang="ja-JP" sz="1600" i="1" dirty="0">
                <a:solidFill>
                  <a:schemeClr val="tx2"/>
                </a:solidFill>
              </a:rPr>
              <a:t>( salaire mensuel de base + indemnités) </a:t>
            </a:r>
            <a:r>
              <a:rPr lang="fr-FR" altLang="ja-JP" sz="1600" dirty="0">
                <a:solidFill>
                  <a:schemeClr val="tx2"/>
                </a:solidFill>
              </a:rPr>
              <a:t>plafonnée à 1.500.000 FCFA pour CNSS (2.286 €). CNAMGS= 2% part salarié et 4.10% part Employeur, plafonnée à 2 500 000 FCFA (3 811 €). </a:t>
            </a:r>
          </a:p>
          <a:p>
            <a:pPr lvl="1" algn="just" defTabSz="914400">
              <a:lnSpc>
                <a:spcPct val="70000"/>
              </a:lnSpc>
              <a:buFont typeface="Arial" panose="020B0604020202020204" pitchFamily="34" charset="0"/>
              <a:buChar char="•"/>
            </a:pPr>
            <a:endParaRPr lang="fr-FR" altLang="ja-JP" sz="1600" dirty="0">
              <a:solidFill>
                <a:schemeClr val="tx2"/>
              </a:solidFill>
            </a:endParaRPr>
          </a:p>
          <a:p>
            <a:pPr marL="457200" lvl="1" indent="0" algn="just" defTabSz="914400">
              <a:lnSpc>
                <a:spcPct val="70000"/>
              </a:lnSpc>
              <a:buNone/>
            </a:pPr>
            <a:r>
              <a:rPr lang="fr-FR" altLang="ja-JP" sz="1600" dirty="0">
                <a:solidFill>
                  <a:srgbClr val="C00000"/>
                </a:solidFill>
              </a:rPr>
              <a:t>Pour les salariés français détachés pendant deux années maximum,  possibilité de bénéficier de l’accord de sécurité sociale France-Gabon et d’éviter durant cette période la contribution CNSS précitée</a:t>
            </a:r>
          </a:p>
          <a:p>
            <a:pPr marL="0" indent="0">
              <a:buNone/>
            </a:pPr>
            <a:endParaRPr lang="fr-FR" sz="1600" dirty="0"/>
          </a:p>
        </p:txBody>
      </p:sp>
      <p:sp>
        <p:nvSpPr>
          <p:cNvPr id="3" name="Titre 2"/>
          <p:cNvSpPr>
            <a:spLocks noGrp="1"/>
          </p:cNvSpPr>
          <p:nvPr>
            <p:ph type="title"/>
          </p:nvPr>
        </p:nvSpPr>
        <p:spPr>
          <a:xfrm>
            <a:off x="4469364" y="634482"/>
            <a:ext cx="4394717" cy="670157"/>
          </a:xfrm>
        </p:spPr>
        <p:txBody>
          <a:bodyPr/>
          <a:lstStyle/>
          <a:p>
            <a:r>
              <a:rPr lang="fr-FR" altLang="fr-FR" dirty="0">
                <a:solidFill>
                  <a:schemeClr val="tx2"/>
                </a:solidFill>
                <a:effectLst>
                  <a:outerShdw blurRad="38100" dist="38100" dir="2700000" algn="tl">
                    <a:srgbClr val="000000">
                      <a:alpha val="43137"/>
                    </a:srgbClr>
                  </a:outerShdw>
                </a:effectLst>
                <a:ea typeface="MS PGothic" panose="020B0600070205080204" pitchFamily="34" charset="-128"/>
              </a:rPr>
              <a:t>Annexe 2- Complément expatriés</a:t>
            </a:r>
            <a:endParaRPr lang="fr-FR"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550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BEBA8EAE-BF5A-486C-A8C5-ECC9F3942E4B}">
                <a14:imgProps xmlns:a14="http://schemas.microsoft.com/office/drawing/2010/main">
                  <a14:imgLayer r:embed="rId3">
                    <a14:imgEffect>
                      <a14:artisticBlur radius="8"/>
                    </a14:imgEffect>
                  </a14:imgLayer>
                </a14:imgProps>
              </a:ext>
            </a:extLst>
          </a:blip>
          <a:stretch>
            <a:fillRect/>
          </a:stretch>
        </p:blipFill>
        <p:spPr>
          <a:xfrm>
            <a:off x="-636" y="0"/>
            <a:ext cx="9144636" cy="6858000"/>
          </a:xfrm>
          <a:prstGeom prst="rect">
            <a:avLst/>
          </a:prstGeom>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953" y="4734625"/>
            <a:ext cx="1454150" cy="1725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rot="16200000">
            <a:off x="5939833" y="3105833"/>
            <a:ext cx="5520030" cy="646331"/>
          </a:xfrm>
          <a:prstGeom prst="rect">
            <a:avLst/>
          </a:prstGeom>
          <a:noFill/>
        </p:spPr>
        <p:txBody>
          <a:bodyPr wrap="square" rtlCol="0">
            <a:spAutoFit/>
          </a:bodyPr>
          <a:lstStyle/>
          <a:p>
            <a:pPr algn="ctr"/>
            <a:r>
              <a:rPr lang="fr-FR" sz="3600" dirty="0">
                <a:solidFill>
                  <a:schemeClr val="bg1"/>
                </a:solidFill>
                <a:effectLst>
                  <a:outerShdw blurRad="38100" dist="38100" dir="2700000" algn="tl">
                    <a:srgbClr val="000000">
                      <a:alpha val="43137"/>
                    </a:srgbClr>
                  </a:outerShdw>
                </a:effectLst>
                <a:latin typeface="Myriad Pro"/>
              </a:rPr>
              <a:t>Situation géographique</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3800" y="488008"/>
            <a:ext cx="4195763" cy="5972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extLst>
              <a:ext uri="{BEBA8EAE-BF5A-486C-A8C5-ECC9F3942E4B}">
                <a14:imgProps xmlns:a14="http://schemas.microsoft.com/office/drawing/2010/main">
                  <a14:imgLayer r:embed="rId3">
                    <a14:imgEffect>
                      <a14:artisticBlur radius="8"/>
                    </a14:imgEffect>
                  </a14:imgLayer>
                </a14:imgProps>
              </a:ext>
            </a:extLst>
          </a:blip>
          <a:stretch>
            <a:fillRect/>
          </a:stretch>
        </p:blipFill>
        <p:spPr>
          <a:xfrm>
            <a:off x="0" y="-108284"/>
            <a:ext cx="9144000" cy="7074568"/>
          </a:xfrm>
          <a:prstGeom prst="rect">
            <a:avLst/>
          </a:prstGeom>
        </p:spPr>
      </p:pic>
      <p:sp>
        <p:nvSpPr>
          <p:cNvPr id="7" name="Rectangle 6"/>
          <p:cNvSpPr/>
          <p:nvPr/>
        </p:nvSpPr>
        <p:spPr>
          <a:xfrm>
            <a:off x="191804" y="364738"/>
            <a:ext cx="8952196" cy="6755696"/>
          </a:xfrm>
          <a:prstGeom prst="rect">
            <a:avLst/>
          </a:prstGeom>
        </p:spPr>
        <p:txBody>
          <a:bodyPr wrap="square">
            <a:spAutoFit/>
          </a:bodyPr>
          <a:lstStyle/>
          <a:p>
            <a:pPr algn="just"/>
            <a:r>
              <a:rPr lang="fr-FR" altLang="fr-FR" sz="2400" b="1" dirty="0">
                <a:solidFill>
                  <a:schemeClr val="accent6">
                    <a:lumMod val="60000"/>
                    <a:lumOff val="40000"/>
                  </a:schemeClr>
                </a:solidFill>
                <a:effectLst>
                  <a:outerShdw blurRad="38100" dist="38100" dir="2700000" algn="tl">
                    <a:srgbClr val="000000">
                      <a:alpha val="43137"/>
                    </a:srgbClr>
                  </a:outerShdw>
                </a:effectLst>
              </a:rPr>
              <a:t>HISTORIQUE</a:t>
            </a:r>
          </a:p>
          <a:p>
            <a:pPr algn="just"/>
            <a:endParaRPr lang="fr-FR" altLang="fr-FR" sz="700" b="1" dirty="0">
              <a:solidFill>
                <a:schemeClr val="accent6">
                  <a:lumMod val="60000"/>
                  <a:lumOff val="40000"/>
                </a:schemeClr>
              </a:solidFill>
              <a:effectLst>
                <a:outerShdw blurRad="38100" dist="38100" dir="2700000" algn="tl">
                  <a:srgbClr val="000000">
                    <a:alpha val="43137"/>
                  </a:srgbClr>
                </a:outerShdw>
              </a:effectLst>
            </a:endParaRPr>
          </a:p>
          <a:p>
            <a:pPr marL="342900" indent="-342900" algn="just">
              <a:buFont typeface="Arial" panose="020B0604020202020204" pitchFamily="34" charset="0"/>
              <a:buChar char="•"/>
            </a:pPr>
            <a:r>
              <a:rPr lang="fr-FR" altLang="fr-FR" sz="2000" b="1" dirty="0">
                <a:solidFill>
                  <a:schemeClr val="accent6">
                    <a:lumMod val="60000"/>
                    <a:lumOff val="40000"/>
                  </a:schemeClr>
                </a:solidFill>
                <a:effectLst>
                  <a:outerShdw blurRad="38100" dist="38100" dir="2700000" algn="tl">
                    <a:srgbClr val="000000">
                      <a:alpha val="43137"/>
                    </a:srgbClr>
                  </a:outerShdw>
                </a:effectLst>
              </a:rPr>
              <a:t>Le régime politique</a:t>
            </a:r>
          </a:p>
          <a:p>
            <a:pPr algn="just"/>
            <a:endParaRPr lang="fr-FR" altLang="fr-FR" sz="2000" b="1" dirty="0">
              <a:solidFill>
                <a:schemeClr val="accent6">
                  <a:lumMod val="60000"/>
                  <a:lumOff val="40000"/>
                </a:schemeClr>
              </a:solidFill>
              <a:effectLst>
                <a:outerShdw blurRad="38100" dist="38100" dir="2700000" algn="tl">
                  <a:srgbClr val="000000">
                    <a:alpha val="43137"/>
                  </a:srgbClr>
                </a:outerShdw>
              </a:effectLst>
            </a:endParaRPr>
          </a:p>
          <a:p>
            <a:pPr marL="514350" indent="-514350" algn="just">
              <a:buFont typeface="+mj-lt"/>
              <a:buAutoNum type="romanUcPeriod"/>
            </a:pPr>
            <a:r>
              <a:rPr lang="fr-FR" altLang="fr-FR" sz="2000" b="1" dirty="0">
                <a:solidFill>
                  <a:schemeClr val="accent6">
                    <a:lumMod val="60000"/>
                    <a:lumOff val="40000"/>
                  </a:schemeClr>
                </a:solidFill>
                <a:effectLst>
                  <a:outerShdw blurRad="38100" dist="38100" dir="2700000" algn="tl">
                    <a:srgbClr val="000000">
                      <a:alpha val="43137"/>
                    </a:srgbClr>
                  </a:outerShdw>
                </a:effectLst>
              </a:rPr>
              <a:t>INDICATEURS ECONOMIQUES</a:t>
            </a:r>
          </a:p>
          <a:p>
            <a:pPr marL="800100" lvl="1" indent="-342900" algn="just">
              <a:buFont typeface="Courier New" panose="02070309020205020404" pitchFamily="49" charset="0"/>
              <a:buChar char="o"/>
            </a:pPr>
            <a:r>
              <a:rPr lang="fr-FR" altLang="fr-FR" b="1" dirty="0">
                <a:solidFill>
                  <a:schemeClr val="accent6">
                    <a:lumMod val="60000"/>
                    <a:lumOff val="40000"/>
                  </a:schemeClr>
                </a:solidFill>
                <a:effectLst>
                  <a:outerShdw blurRad="38100" dist="38100" dir="2700000" algn="tl">
                    <a:srgbClr val="000000">
                      <a:alpha val="43137"/>
                    </a:srgbClr>
                  </a:outerShdw>
                </a:effectLst>
              </a:rPr>
              <a:t>Le Gabon macro-économique</a:t>
            </a:r>
          </a:p>
          <a:p>
            <a:pPr marL="800100" lvl="1" indent="-342900" algn="just">
              <a:buFont typeface="Courier New" panose="02070309020205020404" pitchFamily="49" charset="0"/>
              <a:buChar char="o"/>
            </a:pPr>
            <a:r>
              <a:rPr lang="fr-FR" altLang="fr-FR" b="1" dirty="0">
                <a:solidFill>
                  <a:schemeClr val="accent6">
                    <a:lumMod val="60000"/>
                    <a:lumOff val="40000"/>
                  </a:schemeClr>
                </a:solidFill>
                <a:effectLst>
                  <a:outerShdw blurRad="38100" dist="38100" dir="2700000" algn="tl">
                    <a:srgbClr val="000000">
                      <a:alpha val="43137"/>
                    </a:srgbClr>
                  </a:outerShdw>
                </a:effectLst>
              </a:rPr>
              <a:t>Les échanges bilatéraux entre la France et le Gabon</a:t>
            </a:r>
          </a:p>
          <a:p>
            <a:pPr marL="514350" indent="-514350" algn="just">
              <a:buFont typeface="+mj-lt"/>
              <a:buAutoNum type="romanUcPeriod"/>
            </a:pPr>
            <a:endParaRPr lang="fr-FR" altLang="fr-FR" sz="2000" b="1" dirty="0">
              <a:solidFill>
                <a:schemeClr val="accent6">
                  <a:lumMod val="60000"/>
                  <a:lumOff val="40000"/>
                </a:schemeClr>
              </a:solidFill>
              <a:effectLst>
                <a:outerShdw blurRad="38100" dist="38100" dir="2700000" algn="tl">
                  <a:srgbClr val="000000">
                    <a:alpha val="43137"/>
                  </a:srgbClr>
                </a:outerShdw>
              </a:effectLst>
            </a:endParaRPr>
          </a:p>
          <a:p>
            <a:pPr marL="514350" indent="-514350" algn="just">
              <a:buFont typeface="+mj-lt"/>
              <a:buAutoNum type="romanUcPeriod"/>
            </a:pPr>
            <a:r>
              <a:rPr lang="fr-FR" altLang="fr-FR" sz="2000" b="1" dirty="0">
                <a:solidFill>
                  <a:schemeClr val="accent6">
                    <a:lumMod val="60000"/>
                    <a:lumOff val="40000"/>
                  </a:schemeClr>
                </a:solidFill>
                <a:effectLst>
                  <a:outerShdw blurRad="38100" dist="38100" dir="2700000" algn="tl">
                    <a:srgbClr val="000000">
                      <a:alpha val="43137"/>
                    </a:srgbClr>
                  </a:outerShdw>
                </a:effectLst>
              </a:rPr>
              <a:t>ACTEURS ET SECTEURS</a:t>
            </a:r>
          </a:p>
          <a:p>
            <a:pPr marL="800100" lvl="1" indent="-342900" algn="just">
              <a:buFont typeface="Courier New" panose="02070309020205020404" pitchFamily="49" charset="0"/>
              <a:buChar char="o"/>
            </a:pPr>
            <a:r>
              <a:rPr lang="fr-FR" altLang="fr-FR" b="1" dirty="0">
                <a:solidFill>
                  <a:schemeClr val="accent6">
                    <a:lumMod val="60000"/>
                    <a:lumOff val="40000"/>
                  </a:schemeClr>
                </a:solidFill>
                <a:effectLst>
                  <a:outerShdw blurRad="38100" dist="38100" dir="2700000" algn="tl">
                    <a:srgbClr val="000000">
                      <a:alpha val="43137"/>
                    </a:srgbClr>
                  </a:outerShdw>
                </a:effectLst>
              </a:rPr>
              <a:t>Les 3 Gabons de l</a:t>
            </a:r>
            <a:r>
              <a:rPr lang="ja-JP" altLang="fr-FR" b="1" dirty="0">
                <a:solidFill>
                  <a:schemeClr val="accent6">
                    <a:lumMod val="60000"/>
                    <a:lumOff val="40000"/>
                  </a:schemeClr>
                </a:solidFill>
                <a:effectLst>
                  <a:outerShdw blurRad="38100" dist="38100" dir="2700000" algn="tl">
                    <a:srgbClr val="000000">
                      <a:alpha val="43137"/>
                    </a:srgbClr>
                  </a:outerShdw>
                </a:effectLst>
              </a:rPr>
              <a:t>’</a:t>
            </a:r>
            <a:r>
              <a:rPr lang="fr-FR" altLang="ja-JP" b="1" dirty="0">
                <a:solidFill>
                  <a:schemeClr val="accent6">
                    <a:lumMod val="60000"/>
                    <a:lumOff val="40000"/>
                  </a:schemeClr>
                </a:solidFill>
                <a:effectLst>
                  <a:outerShdw blurRad="38100" dist="38100" dir="2700000" algn="tl">
                    <a:srgbClr val="000000">
                      <a:alpha val="43137"/>
                    </a:srgbClr>
                  </a:outerShdw>
                </a:effectLst>
              </a:rPr>
              <a:t>émergence</a:t>
            </a:r>
          </a:p>
          <a:p>
            <a:pPr marL="800100" lvl="1" indent="-342900" algn="just">
              <a:buFont typeface="Courier New" panose="02070309020205020404" pitchFamily="49" charset="0"/>
              <a:buChar char="o"/>
            </a:pPr>
            <a:r>
              <a:rPr lang="fr-FR" altLang="fr-FR" b="1" dirty="0">
                <a:solidFill>
                  <a:schemeClr val="accent6">
                    <a:lumMod val="60000"/>
                    <a:lumOff val="40000"/>
                  </a:schemeClr>
                </a:solidFill>
                <a:effectLst>
                  <a:outerShdw blurRad="38100" dist="38100" dir="2700000" algn="tl">
                    <a:srgbClr val="000000">
                      <a:alpha val="43137"/>
                    </a:srgbClr>
                  </a:outerShdw>
                </a:effectLst>
              </a:rPr>
              <a:t>Les secteurs primaire, secondaire et tertiaire</a:t>
            </a:r>
          </a:p>
          <a:p>
            <a:pPr marL="800100" lvl="1" indent="-342900" algn="just">
              <a:buFont typeface="Courier New" panose="02070309020205020404" pitchFamily="49" charset="0"/>
              <a:buChar char="o"/>
            </a:pPr>
            <a:r>
              <a:rPr lang="fr-FR" altLang="fr-FR" b="1" dirty="0">
                <a:solidFill>
                  <a:schemeClr val="accent6">
                    <a:lumMod val="60000"/>
                    <a:lumOff val="40000"/>
                  </a:schemeClr>
                </a:solidFill>
                <a:effectLst>
                  <a:outerShdw blurRad="38100" dist="38100" dir="2700000" algn="tl">
                    <a:srgbClr val="000000">
                      <a:alpha val="43137"/>
                    </a:srgbClr>
                  </a:outerShdw>
                </a:effectLst>
              </a:rPr>
              <a:t>Les Grands Projets au Gabon</a:t>
            </a:r>
          </a:p>
          <a:p>
            <a:pPr marL="514350" indent="-514350" algn="just">
              <a:buFont typeface="+mj-lt"/>
              <a:buAutoNum type="romanUcPeriod"/>
            </a:pPr>
            <a:endParaRPr lang="fr-FR" altLang="fr-FR" sz="2000" b="1" dirty="0">
              <a:solidFill>
                <a:schemeClr val="accent6">
                  <a:lumMod val="60000"/>
                  <a:lumOff val="40000"/>
                </a:schemeClr>
              </a:solidFill>
              <a:effectLst>
                <a:outerShdw blurRad="38100" dist="38100" dir="2700000" algn="tl">
                  <a:srgbClr val="000000">
                    <a:alpha val="43137"/>
                  </a:srgbClr>
                </a:outerShdw>
              </a:effectLst>
            </a:endParaRPr>
          </a:p>
          <a:p>
            <a:pPr marL="514350" indent="-514350" algn="just">
              <a:buFont typeface="+mj-lt"/>
              <a:buAutoNum type="romanUcPeriod"/>
            </a:pPr>
            <a:r>
              <a:rPr lang="fr-FR" altLang="fr-FR" sz="2000" b="1" dirty="0">
                <a:solidFill>
                  <a:schemeClr val="accent6">
                    <a:lumMod val="60000"/>
                    <a:lumOff val="40000"/>
                  </a:schemeClr>
                </a:solidFill>
                <a:effectLst>
                  <a:outerShdw blurRad="38100" dist="38100" dir="2700000" algn="tl">
                    <a:srgbClr val="000000">
                      <a:alpha val="43137"/>
                    </a:srgbClr>
                  </a:outerShdw>
                </a:effectLst>
              </a:rPr>
              <a:t>LEGISLATION</a:t>
            </a:r>
          </a:p>
          <a:p>
            <a:pPr marL="800100" lvl="1" indent="-342900" algn="just">
              <a:buFont typeface="Courier New" panose="02070309020205020404" pitchFamily="49" charset="0"/>
              <a:buChar char="o"/>
            </a:pPr>
            <a:r>
              <a:rPr lang="fr-FR" altLang="fr-FR" b="1" dirty="0">
                <a:solidFill>
                  <a:schemeClr val="accent6">
                    <a:lumMod val="60000"/>
                    <a:lumOff val="40000"/>
                  </a:schemeClr>
                </a:solidFill>
                <a:effectLst>
                  <a:outerShdw blurRad="38100" dist="38100" dir="2700000" algn="tl">
                    <a:srgbClr val="000000">
                      <a:alpha val="43137"/>
                    </a:srgbClr>
                  </a:outerShdw>
                </a:effectLst>
              </a:rPr>
              <a:t>Le régime juridique</a:t>
            </a:r>
          </a:p>
          <a:p>
            <a:pPr marL="800100" lvl="1" indent="-342900" algn="just">
              <a:buFont typeface="Courier New" panose="02070309020205020404" pitchFamily="49" charset="0"/>
              <a:buChar char="o"/>
            </a:pPr>
            <a:r>
              <a:rPr lang="fr-FR" altLang="fr-FR" b="1" dirty="0">
                <a:solidFill>
                  <a:schemeClr val="accent6">
                    <a:lumMod val="60000"/>
                    <a:lumOff val="40000"/>
                  </a:schemeClr>
                </a:solidFill>
                <a:effectLst>
                  <a:outerShdw blurRad="38100" dist="38100" dir="2700000" algn="tl">
                    <a:srgbClr val="000000">
                      <a:alpha val="43137"/>
                    </a:srgbClr>
                  </a:outerShdw>
                </a:effectLst>
              </a:rPr>
              <a:t>Le régime fiscal</a:t>
            </a:r>
          </a:p>
          <a:p>
            <a:pPr marL="800100" lvl="1" indent="-342900" algn="just">
              <a:buFont typeface="Courier New" panose="02070309020205020404" pitchFamily="49" charset="0"/>
              <a:buChar char="o"/>
            </a:pPr>
            <a:r>
              <a:rPr lang="fr-FR" altLang="fr-FR" b="1" dirty="0">
                <a:solidFill>
                  <a:schemeClr val="accent6">
                    <a:lumMod val="60000"/>
                    <a:lumOff val="40000"/>
                  </a:schemeClr>
                </a:solidFill>
                <a:effectLst>
                  <a:outerShdw blurRad="38100" dist="38100" dir="2700000" algn="tl">
                    <a:srgbClr val="000000">
                      <a:alpha val="43137"/>
                    </a:srgbClr>
                  </a:outerShdw>
                </a:effectLst>
              </a:rPr>
              <a:t>Le régime douanier</a:t>
            </a:r>
          </a:p>
          <a:p>
            <a:pPr marL="514350" indent="-514350" algn="just">
              <a:buFont typeface="+mj-lt"/>
              <a:buAutoNum type="romanUcPeriod"/>
            </a:pPr>
            <a:endParaRPr lang="fr-FR" altLang="fr-FR" sz="2000" b="1" dirty="0">
              <a:solidFill>
                <a:schemeClr val="accent6">
                  <a:lumMod val="60000"/>
                  <a:lumOff val="40000"/>
                </a:schemeClr>
              </a:solidFill>
              <a:effectLst>
                <a:outerShdw blurRad="38100" dist="38100" dir="2700000" algn="tl">
                  <a:srgbClr val="000000">
                    <a:alpha val="43137"/>
                  </a:srgbClr>
                </a:outerShdw>
              </a:effectLst>
            </a:endParaRPr>
          </a:p>
          <a:p>
            <a:pPr marL="514350" indent="-514350" algn="just">
              <a:buFont typeface="+mj-lt"/>
              <a:buAutoNum type="romanUcPeriod"/>
            </a:pPr>
            <a:r>
              <a:rPr lang="fr-FR" altLang="fr-FR" sz="2000" b="1" dirty="0">
                <a:solidFill>
                  <a:schemeClr val="accent6">
                    <a:lumMod val="60000"/>
                    <a:lumOff val="40000"/>
                  </a:schemeClr>
                </a:solidFill>
                <a:effectLst>
                  <a:outerShdw blurRad="38100" dist="38100" dir="2700000" algn="tl">
                    <a:srgbClr val="000000">
                      <a:alpha val="43137"/>
                    </a:srgbClr>
                  </a:outerShdw>
                </a:effectLst>
              </a:rPr>
              <a:t>FRANCE ET GABON</a:t>
            </a:r>
          </a:p>
          <a:p>
            <a:pPr marL="342900" indent="-342900" algn="just">
              <a:buFont typeface="Arial" panose="020B0604020202020204" pitchFamily="34" charset="0"/>
              <a:buChar char="•"/>
            </a:pPr>
            <a:r>
              <a:rPr lang="fr-FR" altLang="fr-FR" sz="2000" b="1" dirty="0">
                <a:solidFill>
                  <a:schemeClr val="accent6">
                    <a:lumMod val="60000"/>
                    <a:lumOff val="40000"/>
                  </a:schemeClr>
                </a:solidFill>
                <a:effectLst>
                  <a:outerShdw blurRad="38100" dist="38100" dir="2700000" algn="tl">
                    <a:srgbClr val="000000">
                      <a:alpha val="43137"/>
                    </a:srgbClr>
                  </a:outerShdw>
                </a:effectLst>
              </a:rPr>
              <a:t>La convention Gabon – France</a:t>
            </a:r>
          </a:p>
          <a:p>
            <a:pPr marL="342900" indent="-342900" algn="just">
              <a:buFont typeface="Arial" panose="020B0604020202020204" pitchFamily="34" charset="0"/>
              <a:buChar char="•"/>
            </a:pPr>
            <a:r>
              <a:rPr lang="fr-FR" altLang="fr-FR" sz="2000" b="1" dirty="0">
                <a:solidFill>
                  <a:schemeClr val="accent6">
                    <a:lumMod val="60000"/>
                    <a:lumOff val="40000"/>
                  </a:schemeClr>
                </a:solidFill>
                <a:effectLst>
                  <a:outerShdw blurRad="38100" dist="38100" dir="2700000" algn="tl">
                    <a:srgbClr val="000000">
                      <a:alpha val="43137"/>
                    </a:srgbClr>
                  </a:outerShdw>
                </a:effectLst>
              </a:rPr>
              <a:t>Environnement des expatriés</a:t>
            </a:r>
          </a:p>
          <a:p>
            <a:pPr marL="342900" indent="-342900" algn="just">
              <a:buFont typeface="Arial" panose="020B0604020202020204" pitchFamily="34" charset="0"/>
              <a:buChar char="•"/>
            </a:pPr>
            <a:r>
              <a:rPr lang="fr-FR" altLang="fr-FR" sz="2000" b="1" dirty="0">
                <a:solidFill>
                  <a:schemeClr val="accent6">
                    <a:lumMod val="60000"/>
                    <a:lumOff val="40000"/>
                  </a:schemeClr>
                </a:solidFill>
                <a:effectLst>
                  <a:outerShdw blurRad="38100" dist="38100" dir="2700000" algn="tl">
                    <a:srgbClr val="000000">
                      <a:alpha val="43137"/>
                    </a:srgbClr>
                  </a:outerShdw>
                </a:effectLst>
              </a:rPr>
              <a:t>Annexes</a:t>
            </a:r>
          </a:p>
          <a:p>
            <a:pPr algn="just" eaLnBrk="1" hangingPunct="1"/>
            <a:endParaRPr lang="fr-FR" altLang="fr-FR" dirty="0">
              <a:latin typeface="Myriad Pro" pitchFamily="34" charset="0"/>
              <a:ea typeface="Myriad Pro" pitchFamily="34" charset="0"/>
              <a:cs typeface="Myriad Pro" pitchFamily="34" charset="0"/>
            </a:endParaRPr>
          </a:p>
        </p:txBody>
      </p:sp>
      <p:sp>
        <p:nvSpPr>
          <p:cNvPr id="8" name="Titre vertical 1"/>
          <p:cNvSpPr>
            <a:spLocks noGrp="1"/>
          </p:cNvSpPr>
          <p:nvPr>
            <p:ph type="title" orient="vert"/>
          </p:nvPr>
        </p:nvSpPr>
        <p:spPr bwMode="auto">
          <a:xfrm rot="10800000">
            <a:off x="8197972" y="364738"/>
            <a:ext cx="838200"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FR" altLang="fr-FR" sz="4800" dirty="0">
                <a:effectLst>
                  <a:outerShdw blurRad="38100" dist="38100" dir="2700000" algn="tl">
                    <a:srgbClr val="000000">
                      <a:alpha val="43137"/>
                    </a:srgbClr>
                  </a:outerShdw>
                </a:effectLst>
                <a:latin typeface="Myriad Pro" pitchFamily="34" charset="0"/>
                <a:ea typeface="Myriad Pro" pitchFamily="34" charset="0"/>
                <a:cs typeface="Myriad Pro" pitchFamily="34" charset="0"/>
              </a:rPr>
              <a:t>Sommaire</a:t>
            </a:r>
          </a:p>
        </p:txBody>
      </p:sp>
    </p:spTree>
    <p:extLst>
      <p:ext uri="{BB962C8B-B14F-4D97-AF65-F5344CB8AC3E}">
        <p14:creationId xmlns:p14="http://schemas.microsoft.com/office/powerpoint/2010/main" val="56910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400" dirty="0">
                <a:solidFill>
                  <a:schemeClr val="tx2"/>
                </a:solidFill>
                <a:effectLst>
                  <a:outerShdw blurRad="38100" dist="38100" dir="2700000" algn="tl">
                    <a:srgbClr val="000000">
                      <a:alpha val="43137"/>
                    </a:srgbClr>
                  </a:outerShdw>
                </a:effectLst>
              </a:rPr>
              <a:t>HISTOIRE DU GABON </a:t>
            </a:r>
          </a:p>
        </p:txBody>
      </p:sp>
      <p:sp>
        <p:nvSpPr>
          <p:cNvPr id="6" name="Espace réservé du contenu 5"/>
          <p:cNvSpPr>
            <a:spLocks noGrp="1"/>
          </p:cNvSpPr>
          <p:nvPr>
            <p:ph idx="1"/>
          </p:nvPr>
        </p:nvSpPr>
        <p:spPr>
          <a:xfrm>
            <a:off x="381000" y="1107350"/>
            <a:ext cx="8029575" cy="711925"/>
          </a:xfrm>
        </p:spPr>
        <p:txBody>
          <a:bodyPr/>
          <a:lstStyle/>
          <a:p>
            <a:pPr marL="0" indent="0">
              <a:buNone/>
            </a:pPr>
            <a:r>
              <a:rPr lang="fr-FR" sz="2400" dirty="0">
                <a:solidFill>
                  <a:schemeClr val="tx2"/>
                </a:solidFill>
                <a:effectLst>
                  <a:outerShdw blurRad="38100" dist="38100" dir="2700000" algn="tl">
                    <a:srgbClr val="000000">
                      <a:alpha val="43137"/>
                    </a:srgbClr>
                  </a:outerShdw>
                </a:effectLst>
              </a:rPr>
              <a:t>1473 : Découverte par les Portugais</a:t>
            </a:r>
          </a:p>
          <a:p>
            <a:pPr marL="0" indent="0">
              <a:buNone/>
            </a:pPr>
            <a:endParaRPr lang="fr-FR" sz="2400" dirty="0"/>
          </a:p>
        </p:txBody>
      </p:sp>
      <p:graphicFrame>
        <p:nvGraphicFramePr>
          <p:cNvPr id="9" name="Diagramme 8"/>
          <p:cNvGraphicFramePr/>
          <p:nvPr>
            <p:extLst>
              <p:ext uri="{D42A27DB-BD31-4B8C-83A1-F6EECF244321}">
                <p14:modId xmlns:p14="http://schemas.microsoft.com/office/powerpoint/2010/main" val="703200238"/>
              </p:ext>
            </p:extLst>
          </p:nvPr>
        </p:nvGraphicFramePr>
        <p:xfrm>
          <a:off x="142874" y="1419225"/>
          <a:ext cx="8763001" cy="5057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386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0.09357 0.30416 L 0.05017 0.30416 C 0.03073 0.30416 0.00625 0.23796 0.00625 0.18426 L 0.00625 0.06481 " pathEditMode="relative" rAng="0" ptsTypes="AAAA">
                                      <p:cBhvr>
                                        <p:cTn id="6" dur="2000" fill="hold"/>
                                        <p:tgtEl>
                                          <p:spTgt spid="6">
                                            <p:txEl>
                                              <p:pRg st="0" end="0"/>
                                            </p:txEl>
                                          </p:spTgt>
                                        </p:tgtEl>
                                        <p:attrNameLst>
                                          <p:attrName>ppt_x</p:attrName>
                                          <p:attrName>ppt_y</p:attrName>
                                        </p:attrNameLst>
                                      </p:cBhvr>
                                      <p:rCtr x="-4375" y="-11968"/>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400" dirty="0">
                <a:solidFill>
                  <a:schemeClr val="tx2"/>
                </a:solidFill>
                <a:effectLst>
                  <a:outerShdw blurRad="38100" dist="38100" dir="2700000" algn="tl">
                    <a:srgbClr val="000000">
                      <a:alpha val="43137"/>
                    </a:srgbClr>
                  </a:outerShdw>
                </a:effectLst>
              </a:rPr>
              <a:t>HISTOIRE DU GABON </a:t>
            </a:r>
          </a:p>
        </p:txBody>
      </p:sp>
      <p:graphicFrame>
        <p:nvGraphicFramePr>
          <p:cNvPr id="9" name="Diagramme 8"/>
          <p:cNvGraphicFramePr/>
          <p:nvPr>
            <p:extLst>
              <p:ext uri="{D42A27DB-BD31-4B8C-83A1-F6EECF244321}">
                <p14:modId xmlns:p14="http://schemas.microsoft.com/office/powerpoint/2010/main" val="2511592197"/>
              </p:ext>
            </p:extLst>
          </p:nvPr>
        </p:nvGraphicFramePr>
        <p:xfrm>
          <a:off x="142874" y="1419225"/>
          <a:ext cx="8763001" cy="50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34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879" y="1310951"/>
            <a:ext cx="8229600" cy="4525963"/>
          </a:xfrm>
        </p:spPr>
        <p:txBody>
          <a:bodyPr/>
          <a:lstStyle/>
          <a:p>
            <a:pPr>
              <a:buFont typeface="Wingdings" panose="05000000000000000000" pitchFamily="2" charset="2"/>
              <a:buChar char="ü"/>
            </a:pPr>
            <a:r>
              <a:rPr lang="fr-FR" altLang="fr-FR" sz="2000" dirty="0">
                <a:solidFill>
                  <a:schemeClr val="tx2"/>
                </a:solidFill>
              </a:rPr>
              <a:t>Un président élu au suffrage universel - mandat renouvelable de 7 ans </a:t>
            </a:r>
          </a:p>
          <a:p>
            <a:pPr>
              <a:buFont typeface="Wingdings" panose="05000000000000000000" pitchFamily="2" charset="2"/>
              <a:buChar char="ü"/>
            </a:pPr>
            <a:endParaRPr lang="fr-FR" altLang="fr-FR" sz="1800" dirty="0">
              <a:solidFill>
                <a:srgbClr val="0B4CB5"/>
              </a:solidFill>
            </a:endParaRPr>
          </a:p>
          <a:p>
            <a:pPr>
              <a:buFont typeface="Wingdings" panose="05000000000000000000" pitchFamily="2" charset="2"/>
              <a:buChar char="ü"/>
            </a:pPr>
            <a:endParaRPr lang="fr-FR" altLang="fr-FR" sz="1800" dirty="0">
              <a:solidFill>
                <a:srgbClr val="0B4CB5"/>
              </a:solidFill>
            </a:endParaRPr>
          </a:p>
          <a:p>
            <a:pPr marL="0" indent="0">
              <a:buNone/>
            </a:pPr>
            <a:endParaRPr lang="fr-FR" dirty="0"/>
          </a:p>
        </p:txBody>
      </p:sp>
      <p:sp>
        <p:nvSpPr>
          <p:cNvPr id="2" name="Titre 1"/>
          <p:cNvSpPr>
            <a:spLocks noGrp="1"/>
          </p:cNvSpPr>
          <p:nvPr>
            <p:ph type="title"/>
          </p:nvPr>
        </p:nvSpPr>
        <p:spPr/>
        <p:txBody>
          <a:bodyPr/>
          <a:lstStyle/>
          <a:p>
            <a:r>
              <a:rPr lang="fr-FR" dirty="0">
                <a:solidFill>
                  <a:schemeClr val="tx2"/>
                </a:solidFill>
                <a:effectLst>
                  <a:outerShdw blurRad="38100" dist="38100" dir="2700000" algn="tl">
                    <a:srgbClr val="000000">
                      <a:alpha val="43137"/>
                    </a:srgbClr>
                  </a:outerShdw>
                </a:effectLst>
              </a:rPr>
              <a:t>REGIME POLITIQUE DU GABON</a:t>
            </a:r>
            <a:endParaRPr lang="fr-FR" dirty="0"/>
          </a:p>
        </p:txBody>
      </p:sp>
      <p:graphicFrame>
        <p:nvGraphicFramePr>
          <p:cNvPr id="4" name="Diagramme 3"/>
          <p:cNvGraphicFramePr/>
          <p:nvPr>
            <p:extLst>
              <p:ext uri="{D42A27DB-BD31-4B8C-83A1-F6EECF244321}">
                <p14:modId xmlns:p14="http://schemas.microsoft.com/office/powerpoint/2010/main" val="2953826045"/>
              </p:ext>
            </p:extLst>
          </p:nvPr>
        </p:nvGraphicFramePr>
        <p:xfrm>
          <a:off x="478581" y="1628548"/>
          <a:ext cx="8236597" cy="4930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3B3E75C6-55FA-4B9F-975C-67A8914C6964" descr="50BABFCD-C069-4713-9ADE-B524504532AB@cith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re 2"/>
          <p:cNvSpPr>
            <a:spLocks noGrp="1"/>
          </p:cNvSpPr>
          <p:nvPr>
            <p:ph type="title"/>
          </p:nvPr>
        </p:nvSpPr>
        <p:spPr bwMode="auto">
          <a:xfrm>
            <a:off x="4597400" y="635000"/>
            <a:ext cx="4089400"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FR" dirty="0">
                <a:solidFill>
                  <a:schemeClr val="tx2"/>
                </a:solidFill>
                <a:effectLst>
                  <a:outerShdw blurRad="38100" dist="38100" dir="2700000" algn="tl">
                    <a:srgbClr val="000000">
                      <a:alpha val="43137"/>
                    </a:srgbClr>
                  </a:outerShdw>
                </a:effectLst>
              </a:rPr>
              <a:t>REGIME POLITIQUE DU GABON</a:t>
            </a:r>
            <a:endParaRPr lang="fr-FR" altLang="fr-FR" dirty="0">
              <a:latin typeface="Myriad Pro" pitchFamily="34" charset="0"/>
              <a:ea typeface="Myriad Pro" pitchFamily="34" charset="0"/>
              <a:cs typeface="Myriad Pro" pitchFamily="34" charset="0"/>
            </a:endParaRPr>
          </a:p>
        </p:txBody>
      </p:sp>
      <p:sp>
        <p:nvSpPr>
          <p:cNvPr id="15364" name="Espace réservé du contenu 2"/>
          <p:cNvSpPr>
            <a:spLocks noGrp="1"/>
          </p:cNvSpPr>
          <p:nvPr>
            <p:ph idx="1"/>
          </p:nvPr>
        </p:nvSpPr>
        <p:spPr bwMode="auto">
          <a:xfrm>
            <a:off x="457200" y="124138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Font typeface="Wingdings" panose="05000000000000000000" pitchFamily="2" charset="2"/>
              <a:buChar char="ü"/>
            </a:pPr>
            <a:r>
              <a:rPr lang="fr-FR" altLang="fr-FR" sz="2000" dirty="0">
                <a:solidFill>
                  <a:schemeClr val="tx2"/>
                </a:solidFill>
              </a:rPr>
              <a:t>Un Parlement composé de deux chambres: </a:t>
            </a:r>
          </a:p>
          <a:p>
            <a:pPr lvl="1" algn="just">
              <a:spcBef>
                <a:spcPts val="200"/>
              </a:spcBef>
              <a:buFont typeface="Arial" panose="020B0604020202020204" pitchFamily="34" charset="0"/>
              <a:buChar char="•"/>
            </a:pPr>
            <a:r>
              <a:rPr lang="fr-FR" altLang="fr-FR" sz="2000" dirty="0">
                <a:solidFill>
                  <a:srgbClr val="C00000"/>
                </a:solidFill>
              </a:rPr>
              <a:t>L’</a:t>
            </a:r>
            <a:r>
              <a:rPr lang="fr-FR" altLang="ja-JP" sz="2000" dirty="0">
                <a:solidFill>
                  <a:srgbClr val="C00000"/>
                </a:solidFill>
              </a:rPr>
              <a:t>Assemblée Nationale de 120 députés élus pour 5 ans</a:t>
            </a:r>
          </a:p>
          <a:p>
            <a:pPr lvl="1" algn="just">
              <a:spcBef>
                <a:spcPts val="200"/>
              </a:spcBef>
              <a:buFont typeface="Arial" panose="020B0604020202020204" pitchFamily="34" charset="0"/>
              <a:buChar char="•"/>
            </a:pPr>
            <a:r>
              <a:rPr lang="fr-FR" altLang="fr-FR" sz="2000" dirty="0">
                <a:solidFill>
                  <a:srgbClr val="C00000"/>
                </a:solidFill>
              </a:rPr>
              <a:t>Le Sénat de 67 membres, dont 52 élus et 15 désignés par le Président de la République depuis 2021</a:t>
            </a:r>
          </a:p>
          <a:p>
            <a:pPr marL="457200" lvl="1" indent="0" algn="just">
              <a:spcBef>
                <a:spcPts val="200"/>
              </a:spcBef>
              <a:buNone/>
            </a:pPr>
            <a:endParaRPr lang="fr-FR" altLang="fr-FR" sz="2000" dirty="0">
              <a:solidFill>
                <a:srgbClr val="800000"/>
              </a:solidFill>
            </a:endParaRPr>
          </a:p>
          <a:p>
            <a:pPr algn="just">
              <a:buFont typeface="Wingdings" panose="05000000000000000000" pitchFamily="2" charset="2"/>
              <a:buChar char="ü"/>
            </a:pPr>
            <a:r>
              <a:rPr lang="fr-FR" altLang="fr-FR" sz="2000" dirty="0">
                <a:solidFill>
                  <a:schemeClr val="tx2"/>
                </a:solidFill>
              </a:rPr>
              <a:t>Le Conseil Economique et Social de 99 membres nommés pour 4 ans</a:t>
            </a:r>
          </a:p>
          <a:p>
            <a:pPr marL="0" indent="0" algn="just">
              <a:buNone/>
            </a:pPr>
            <a:endParaRPr lang="fr-FR" altLang="fr-FR" sz="2000" dirty="0">
              <a:solidFill>
                <a:srgbClr val="0B4CB5"/>
              </a:solidFill>
            </a:endParaRPr>
          </a:p>
          <a:p>
            <a:pPr algn="just">
              <a:buFont typeface="Wingdings" panose="05000000000000000000" pitchFamily="2" charset="2"/>
              <a:buChar char="ü"/>
            </a:pPr>
            <a:r>
              <a:rPr lang="fr-FR" altLang="fr-FR" sz="2000" dirty="0">
                <a:solidFill>
                  <a:schemeClr val="tx2"/>
                </a:solidFill>
              </a:rPr>
              <a:t>Organisation administrative:</a:t>
            </a:r>
          </a:p>
          <a:p>
            <a:pPr lvl="1" algn="just">
              <a:spcBef>
                <a:spcPts val="200"/>
              </a:spcBef>
              <a:buFont typeface="Arial" panose="020B0604020202020204" pitchFamily="34" charset="0"/>
              <a:buChar char="•"/>
            </a:pPr>
            <a:r>
              <a:rPr lang="fr-FR" altLang="fr-FR" sz="2000" dirty="0">
                <a:solidFill>
                  <a:srgbClr val="C00000"/>
                </a:solidFill>
              </a:rPr>
              <a:t>9 Provinces avec un Gouverneur nommé à leur tête</a:t>
            </a:r>
          </a:p>
          <a:p>
            <a:pPr lvl="1" algn="just">
              <a:spcBef>
                <a:spcPts val="200"/>
              </a:spcBef>
              <a:buFont typeface="Arial" panose="020B0604020202020204" pitchFamily="34" charset="0"/>
              <a:buChar char="•"/>
            </a:pPr>
            <a:r>
              <a:rPr lang="fr-FR" altLang="fr-FR" sz="2000" dirty="0">
                <a:solidFill>
                  <a:srgbClr val="C00000"/>
                </a:solidFill>
              </a:rPr>
              <a:t>49 Départements</a:t>
            </a:r>
          </a:p>
          <a:p>
            <a:pPr lvl="1" algn="just">
              <a:spcBef>
                <a:spcPts val="200"/>
              </a:spcBef>
              <a:buFont typeface="Arial" panose="020B0604020202020204" pitchFamily="34" charset="0"/>
              <a:buChar char="•"/>
            </a:pPr>
            <a:r>
              <a:rPr lang="fr-FR" altLang="fr-FR" sz="2000" dirty="0">
                <a:solidFill>
                  <a:srgbClr val="C00000"/>
                </a:solidFill>
              </a:rPr>
              <a:t>152 Cantons</a:t>
            </a:r>
          </a:p>
          <a:p>
            <a:pPr marL="457200" lvl="1" indent="0" algn="just">
              <a:spcBef>
                <a:spcPts val="200"/>
              </a:spcBef>
              <a:buNone/>
            </a:pPr>
            <a:endParaRPr lang="fr-FR" altLang="fr-FR" sz="2000" dirty="0">
              <a:solidFill>
                <a:srgbClr val="800000"/>
              </a:solidFill>
            </a:endParaRPr>
          </a:p>
          <a:p>
            <a:pPr algn="just">
              <a:buFont typeface="Wingdings" panose="05000000000000000000" pitchFamily="2" charset="2"/>
              <a:buChar char="ü"/>
            </a:pPr>
            <a:r>
              <a:rPr lang="fr-FR" altLang="fr-FR" sz="2000" dirty="0">
                <a:solidFill>
                  <a:schemeClr val="tx2"/>
                </a:solidFill>
              </a:rPr>
              <a:t>Membre de la Communauté Economique et Monétaire de l’</a:t>
            </a:r>
            <a:r>
              <a:rPr lang="fr-FR" altLang="ja-JP" sz="2000" dirty="0">
                <a:solidFill>
                  <a:schemeClr val="tx2"/>
                </a:solidFill>
              </a:rPr>
              <a:t>Afrique Centrale (CEMAC)</a:t>
            </a:r>
          </a:p>
          <a:p>
            <a:pPr eaLnBrk="1" hangingPunct="1"/>
            <a:endParaRPr lang="fr-FR" altLang="fr-FR" dirty="0">
              <a:latin typeface="Myriad Pro" pitchFamily="34" charset="0"/>
              <a:ea typeface="Myriad Pro" pitchFamily="34" charset="0"/>
              <a:cs typeface="Myriad Pro" pitchFamily="34" charset="0"/>
            </a:endParaRPr>
          </a:p>
        </p:txBody>
      </p:sp>
      <p:pic>
        <p:nvPicPr>
          <p:cNvPr id="15365"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47638"/>
            <a:ext cx="22066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randombar(horizontal)">
                                      <p:cBhvr>
                                        <p:cTn id="7" dur="500"/>
                                        <p:tgtEl>
                                          <p:spTgt spid="1536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5364">
                                            <p:txEl>
                                              <p:pRg st="1" end="1"/>
                                            </p:txEl>
                                          </p:spTgt>
                                        </p:tgtEl>
                                        <p:attrNameLst>
                                          <p:attrName>style.visibility</p:attrName>
                                        </p:attrNameLst>
                                      </p:cBhvr>
                                      <p:to>
                                        <p:strVal val="visible"/>
                                      </p:to>
                                    </p:set>
                                    <p:animEffect transition="in" filter="randombar(horizontal)">
                                      <p:cBhvr>
                                        <p:cTn id="10" dur="500"/>
                                        <p:tgtEl>
                                          <p:spTgt spid="1536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5364">
                                            <p:txEl>
                                              <p:pRg st="2" end="2"/>
                                            </p:txEl>
                                          </p:spTgt>
                                        </p:tgtEl>
                                        <p:attrNameLst>
                                          <p:attrName>style.visibility</p:attrName>
                                        </p:attrNameLst>
                                      </p:cBhvr>
                                      <p:to>
                                        <p:strVal val="visible"/>
                                      </p:to>
                                    </p:set>
                                    <p:animEffect transition="in" filter="randombar(horizontal)">
                                      <p:cBhvr>
                                        <p:cTn id="13" dur="500"/>
                                        <p:tgtEl>
                                          <p:spTgt spid="1536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5364">
                                            <p:txEl>
                                              <p:pRg st="4" end="4"/>
                                            </p:txEl>
                                          </p:spTgt>
                                        </p:tgtEl>
                                        <p:attrNameLst>
                                          <p:attrName>style.visibility</p:attrName>
                                        </p:attrNameLst>
                                      </p:cBhvr>
                                      <p:to>
                                        <p:strVal val="visible"/>
                                      </p:to>
                                    </p:set>
                                    <p:animEffect transition="in" filter="randombar(horizontal)">
                                      <p:cBhvr>
                                        <p:cTn id="16" dur="500"/>
                                        <p:tgtEl>
                                          <p:spTgt spid="15364">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5364">
                                            <p:txEl>
                                              <p:pRg st="6" end="6"/>
                                            </p:txEl>
                                          </p:spTgt>
                                        </p:tgtEl>
                                        <p:attrNameLst>
                                          <p:attrName>style.visibility</p:attrName>
                                        </p:attrNameLst>
                                      </p:cBhvr>
                                      <p:to>
                                        <p:strVal val="visible"/>
                                      </p:to>
                                    </p:set>
                                    <p:animEffect transition="in" filter="randombar(horizontal)">
                                      <p:cBhvr>
                                        <p:cTn id="19" dur="500"/>
                                        <p:tgtEl>
                                          <p:spTgt spid="15364">
                                            <p:txEl>
                                              <p:pRg st="6" end="6"/>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5364">
                                            <p:txEl>
                                              <p:pRg st="7" end="7"/>
                                            </p:txEl>
                                          </p:spTgt>
                                        </p:tgtEl>
                                        <p:attrNameLst>
                                          <p:attrName>style.visibility</p:attrName>
                                        </p:attrNameLst>
                                      </p:cBhvr>
                                      <p:to>
                                        <p:strVal val="visible"/>
                                      </p:to>
                                    </p:set>
                                    <p:animEffect transition="in" filter="randombar(horizontal)">
                                      <p:cBhvr>
                                        <p:cTn id="22" dur="500"/>
                                        <p:tgtEl>
                                          <p:spTgt spid="15364">
                                            <p:txEl>
                                              <p:pRg st="7" end="7"/>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5364">
                                            <p:txEl>
                                              <p:pRg st="8" end="8"/>
                                            </p:txEl>
                                          </p:spTgt>
                                        </p:tgtEl>
                                        <p:attrNameLst>
                                          <p:attrName>style.visibility</p:attrName>
                                        </p:attrNameLst>
                                      </p:cBhvr>
                                      <p:to>
                                        <p:strVal val="visible"/>
                                      </p:to>
                                    </p:set>
                                    <p:animEffect transition="in" filter="randombar(horizontal)">
                                      <p:cBhvr>
                                        <p:cTn id="25" dur="500"/>
                                        <p:tgtEl>
                                          <p:spTgt spid="15364">
                                            <p:txEl>
                                              <p:pRg st="8" end="8"/>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5364">
                                            <p:txEl>
                                              <p:pRg st="9" end="9"/>
                                            </p:txEl>
                                          </p:spTgt>
                                        </p:tgtEl>
                                        <p:attrNameLst>
                                          <p:attrName>style.visibility</p:attrName>
                                        </p:attrNameLst>
                                      </p:cBhvr>
                                      <p:to>
                                        <p:strVal val="visible"/>
                                      </p:to>
                                    </p:set>
                                    <p:animEffect transition="in" filter="randombar(horizontal)">
                                      <p:cBhvr>
                                        <p:cTn id="28" dur="500"/>
                                        <p:tgtEl>
                                          <p:spTgt spid="15364">
                                            <p:txEl>
                                              <p:pRg st="9" end="9"/>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5364">
                                            <p:txEl>
                                              <p:pRg st="11" end="11"/>
                                            </p:txEl>
                                          </p:spTgt>
                                        </p:tgtEl>
                                        <p:attrNameLst>
                                          <p:attrName>style.visibility</p:attrName>
                                        </p:attrNameLst>
                                      </p:cBhvr>
                                      <p:to>
                                        <p:strVal val="visible"/>
                                      </p:to>
                                    </p:set>
                                    <p:animEffect transition="in" filter="randombar(horizontal)">
                                      <p:cBhvr>
                                        <p:cTn id="31" dur="500"/>
                                        <p:tgtEl>
                                          <p:spTgt spid="1536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655D8B37C22643AC4723EFDC350EBB" ma:contentTypeVersion="0" ma:contentTypeDescription="Crée un document." ma:contentTypeScope="" ma:versionID="35fadbca2c47d3b292fbcf4c2a430384">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388BB1-523A-44D5-A020-2CDB9DDBC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AE95228-B9C7-41FB-BA2A-934DC8461A5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BF0DFBA9-2D59-4592-808E-4497904DE3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3141</TotalTime>
  <Words>4770</Words>
  <Application>Microsoft Macintosh PowerPoint</Application>
  <PresentationFormat>Affichage à l'écran (4:3)</PresentationFormat>
  <Paragraphs>654</Paragraphs>
  <Slides>37</Slides>
  <Notes>3</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37</vt:i4>
      </vt:variant>
    </vt:vector>
  </HeadingPairs>
  <TitlesOfParts>
    <vt:vector size="49" baseType="lpstr">
      <vt:lpstr>ＭＳ Ｐゴシック</vt:lpstr>
      <vt:lpstr>ＭＳ Ｐゴシック</vt:lpstr>
      <vt:lpstr>Arial</vt:lpstr>
      <vt:lpstr>Arial_fr</vt:lpstr>
      <vt:lpstr>Calibri</vt:lpstr>
      <vt:lpstr>Calibri Light</vt:lpstr>
      <vt:lpstr>Courier New</vt:lpstr>
      <vt:lpstr>Myriad Pro</vt:lpstr>
      <vt:lpstr>Myriad Pro Light</vt:lpstr>
      <vt:lpstr>Wingdings</vt:lpstr>
      <vt:lpstr>Thème Office</vt:lpstr>
      <vt:lpstr>1_Thème Office</vt:lpstr>
      <vt:lpstr>FICHE PAYS</vt:lpstr>
      <vt:lpstr>Présentation PowerPoint</vt:lpstr>
      <vt:lpstr>Présentation PowerPoint</vt:lpstr>
      <vt:lpstr>Présentation PowerPoint</vt:lpstr>
      <vt:lpstr>Sommaire</vt:lpstr>
      <vt:lpstr>HISTOIRE DU GABON </vt:lpstr>
      <vt:lpstr>HISTOIRE DU GABON </vt:lpstr>
      <vt:lpstr>REGIME POLITIQUE DU GABON</vt:lpstr>
      <vt:lpstr>REGIME POLITIQUE DU GABON</vt:lpstr>
      <vt:lpstr>I. INDICATEURS ECONOMIQUES</vt:lpstr>
      <vt:lpstr>I. INDICATEURS ECONOMIQUES </vt:lpstr>
      <vt:lpstr>I. INDICATEURS ECONOMIQUES </vt:lpstr>
      <vt:lpstr>I. INDICATEURS ECONOMIQUES </vt:lpstr>
      <vt:lpstr>II. ACTEURS ET SECTEURS </vt:lpstr>
      <vt:lpstr>II. ACTEURS ET SECTEURS </vt:lpstr>
      <vt:lpstr>II. ACTEURS ET SECTEURS </vt:lpstr>
      <vt:lpstr>II. ACTEURS ET SECTEURS </vt:lpstr>
      <vt:lpstr>II. ACTEURS ET SECTEURS </vt:lpstr>
      <vt:lpstr>II. ACTEURS ET SECTEURS </vt:lpstr>
      <vt:lpstr>II. ACTEURS ET SECTEURS </vt:lpstr>
      <vt:lpstr>III. LÉGISLATION </vt:lpstr>
      <vt:lpstr>III. LÉGISLATION </vt:lpstr>
      <vt:lpstr>III. LÉGISLATION </vt:lpstr>
      <vt:lpstr>III. LÉGISLATION </vt:lpstr>
      <vt:lpstr>III. LÉGISLATION </vt:lpstr>
      <vt:lpstr>IV. FRANCE ET GABON</vt:lpstr>
      <vt:lpstr>IV. FRANCE ET GABON</vt:lpstr>
      <vt:lpstr>IV. FRANCE ET GABON</vt:lpstr>
      <vt:lpstr>IV. FRANCE ET GABON</vt:lpstr>
      <vt:lpstr>IMPORTANT</vt:lpstr>
      <vt:lpstr>ANNEXES</vt:lpstr>
      <vt:lpstr>ANNEXE 1 : Régime fiscal (Complément IS)</vt:lpstr>
      <vt:lpstr>ANNEXE 1 : Régime fiscal (Complément IS)</vt:lpstr>
      <vt:lpstr>Annexe 1- Régime fiscal (Complément TVA)</vt:lpstr>
      <vt:lpstr>Annexe 1- Régime fiscal (Complément TVA)</vt:lpstr>
      <vt:lpstr>Annexe 1- Régime fiscal (Taxes diverses)</vt:lpstr>
      <vt:lpstr>Annexe 2- Complément expatriés</vt:lpstr>
    </vt:vector>
  </TitlesOfParts>
  <Company>Cithea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 JOUANNET</dc:creator>
  <cp:lastModifiedBy>Commentaires</cp:lastModifiedBy>
  <cp:revision>198</cp:revision>
  <dcterms:created xsi:type="dcterms:W3CDTF">2016-01-04T16:00:51Z</dcterms:created>
  <dcterms:modified xsi:type="dcterms:W3CDTF">2021-03-09T14:41:06Z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0x010100DE655D8B37C22643AC4723EFDC350EBB</vt:lpwstr>
  </property>
</Properties>
</file>